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51206400" cy="38404800"/>
  <p:notesSz cx="9296400" cy="70104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2787"/>
    <p:restoredTop sz="90373" autoAdjust="0"/>
  </p:normalViewPr>
  <p:slideViewPr>
    <p:cSldViewPr>
      <p:cViewPr>
        <p:scale>
          <a:sx n="33" d="100"/>
          <a:sy n="33" d="100"/>
        </p:scale>
        <p:origin x="-306" y="3390"/>
      </p:cViewPr>
      <p:guideLst>
        <p:guide orient="horz"/>
        <p:guide pos="86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2" y="1"/>
            <a:ext cx="4028062" cy="350579"/>
          </a:xfrm>
          <a:prstGeom prst="rect">
            <a:avLst/>
          </a:prstGeom>
          <a:noFill/>
          <a:ln w="9525">
            <a:noFill/>
            <a:miter lim="800000"/>
            <a:headEnd/>
            <a:tailEnd/>
          </a:ln>
          <a:effectLst/>
        </p:spPr>
        <p:txBody>
          <a:bodyPr vert="horz" wrap="square" lIns="98872" tIns="49436" rIns="98872" bIns="49436" numCol="1" anchor="t" anchorCtr="0" compatLnSpc="1">
            <a:prstTxWarp prst="textNoShape">
              <a:avLst/>
            </a:prstTxWarp>
          </a:bodyPr>
          <a:lstStyle>
            <a:lvl1pPr defTabSz="988666">
              <a:defRPr sz="1300"/>
            </a:lvl1pPr>
          </a:lstStyle>
          <a:p>
            <a:endParaRPr lang="en-US" dirty="0"/>
          </a:p>
        </p:txBody>
      </p:sp>
      <p:sp>
        <p:nvSpPr>
          <p:cNvPr id="4099" name="Rectangle 1027"/>
          <p:cNvSpPr>
            <a:spLocks noGrp="1" noChangeArrowheads="1"/>
          </p:cNvSpPr>
          <p:nvPr>
            <p:ph type="dt" sz="quarter" idx="1"/>
          </p:nvPr>
        </p:nvSpPr>
        <p:spPr bwMode="auto">
          <a:xfrm>
            <a:off x="5268339" y="1"/>
            <a:ext cx="4028062" cy="350579"/>
          </a:xfrm>
          <a:prstGeom prst="rect">
            <a:avLst/>
          </a:prstGeom>
          <a:noFill/>
          <a:ln w="9525">
            <a:noFill/>
            <a:miter lim="800000"/>
            <a:headEnd/>
            <a:tailEnd/>
          </a:ln>
          <a:effectLst/>
        </p:spPr>
        <p:txBody>
          <a:bodyPr vert="horz" wrap="square" lIns="98872" tIns="49436" rIns="98872" bIns="49436" numCol="1" anchor="t" anchorCtr="0" compatLnSpc="1">
            <a:prstTxWarp prst="textNoShape">
              <a:avLst/>
            </a:prstTxWarp>
          </a:bodyPr>
          <a:lstStyle>
            <a:lvl1pPr algn="r" defTabSz="988666">
              <a:defRPr sz="1300"/>
            </a:lvl1pPr>
          </a:lstStyle>
          <a:p>
            <a:endParaRPr lang="en-US" dirty="0"/>
          </a:p>
        </p:txBody>
      </p:sp>
      <p:sp>
        <p:nvSpPr>
          <p:cNvPr id="4100" name="Rectangle 1028"/>
          <p:cNvSpPr>
            <a:spLocks noGrp="1" noChangeArrowheads="1"/>
          </p:cNvSpPr>
          <p:nvPr>
            <p:ph type="ftr" sz="quarter" idx="2"/>
          </p:nvPr>
        </p:nvSpPr>
        <p:spPr bwMode="auto">
          <a:xfrm>
            <a:off x="2" y="6659823"/>
            <a:ext cx="4028062" cy="350579"/>
          </a:xfrm>
          <a:prstGeom prst="rect">
            <a:avLst/>
          </a:prstGeom>
          <a:noFill/>
          <a:ln w="9525">
            <a:noFill/>
            <a:miter lim="800000"/>
            <a:headEnd/>
            <a:tailEnd/>
          </a:ln>
          <a:effectLst/>
        </p:spPr>
        <p:txBody>
          <a:bodyPr vert="horz" wrap="square" lIns="98872" tIns="49436" rIns="98872" bIns="49436" numCol="1" anchor="b" anchorCtr="0" compatLnSpc="1">
            <a:prstTxWarp prst="textNoShape">
              <a:avLst/>
            </a:prstTxWarp>
          </a:bodyPr>
          <a:lstStyle>
            <a:lvl1pPr defTabSz="988666">
              <a:defRPr sz="1300"/>
            </a:lvl1pPr>
          </a:lstStyle>
          <a:p>
            <a:endParaRPr lang="en-US" dirty="0"/>
          </a:p>
        </p:txBody>
      </p:sp>
      <p:sp>
        <p:nvSpPr>
          <p:cNvPr id="4101" name="Rectangle 1029"/>
          <p:cNvSpPr>
            <a:spLocks noGrp="1" noChangeArrowheads="1"/>
          </p:cNvSpPr>
          <p:nvPr>
            <p:ph type="sldNum" sz="quarter" idx="3"/>
          </p:nvPr>
        </p:nvSpPr>
        <p:spPr bwMode="auto">
          <a:xfrm>
            <a:off x="5268339" y="6659823"/>
            <a:ext cx="4028062" cy="350579"/>
          </a:xfrm>
          <a:prstGeom prst="rect">
            <a:avLst/>
          </a:prstGeom>
          <a:noFill/>
          <a:ln w="9525">
            <a:noFill/>
            <a:miter lim="800000"/>
            <a:headEnd/>
            <a:tailEnd/>
          </a:ln>
          <a:effectLst/>
        </p:spPr>
        <p:txBody>
          <a:bodyPr vert="horz" wrap="square" lIns="98872" tIns="49436" rIns="98872" bIns="49436" numCol="1" anchor="b" anchorCtr="0" compatLnSpc="1">
            <a:prstTxWarp prst="textNoShape">
              <a:avLst/>
            </a:prstTxWarp>
          </a:bodyPr>
          <a:lstStyle>
            <a:lvl1pPr algn="r" defTabSz="988666">
              <a:defRPr sz="1300"/>
            </a:lvl1pPr>
          </a:lstStyle>
          <a:p>
            <a:fld id="{8621B94F-0677-4831-BD7C-F8C8DACD30E5}" type="slidenum">
              <a:rPr lang="en-US"/>
              <a:pPr/>
              <a:t>‹#›</a:t>
            </a:fld>
            <a:endParaRPr lang="en-US" dirty="0"/>
          </a:p>
        </p:txBody>
      </p:sp>
    </p:spTree>
    <p:extLst>
      <p:ext uri="{BB962C8B-B14F-4D97-AF65-F5344CB8AC3E}">
        <p14:creationId xmlns:p14="http://schemas.microsoft.com/office/powerpoint/2010/main" val="888658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28361" cy="350579"/>
          </a:xfrm>
          <a:prstGeom prst="rect">
            <a:avLst/>
          </a:prstGeom>
        </p:spPr>
        <p:txBody>
          <a:bodyPr vert="horz" lIns="17399" tIns="8700" rIns="17399" bIns="8700" rtlCol="0"/>
          <a:lstStyle>
            <a:lvl1pPr algn="l">
              <a:defRPr sz="200"/>
            </a:lvl1pPr>
          </a:lstStyle>
          <a:p>
            <a:endParaRPr lang="en-US" dirty="0"/>
          </a:p>
        </p:txBody>
      </p:sp>
      <p:sp>
        <p:nvSpPr>
          <p:cNvPr id="3" name="Date Placeholder 2"/>
          <p:cNvSpPr>
            <a:spLocks noGrp="1"/>
          </p:cNvSpPr>
          <p:nvPr>
            <p:ph type="dt" idx="1"/>
          </p:nvPr>
        </p:nvSpPr>
        <p:spPr>
          <a:xfrm>
            <a:off x="5265955" y="1"/>
            <a:ext cx="4028361" cy="350579"/>
          </a:xfrm>
          <a:prstGeom prst="rect">
            <a:avLst/>
          </a:prstGeom>
        </p:spPr>
        <p:txBody>
          <a:bodyPr vert="horz" lIns="17399" tIns="8700" rIns="17399" bIns="8700" rtlCol="0"/>
          <a:lstStyle>
            <a:lvl1pPr algn="r">
              <a:defRPr sz="200"/>
            </a:lvl1pPr>
          </a:lstStyle>
          <a:p>
            <a:fld id="{FB2D8965-458C-4B1C-B406-A2816F9EEA4C}" type="datetimeFigureOut">
              <a:rPr lang="en-US" smtClean="0"/>
              <a:pPr/>
              <a:t>4/28/2015</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17399" tIns="8700" rIns="17399" bIns="8700" rtlCol="0" anchor="ctr"/>
          <a:lstStyle/>
          <a:p>
            <a:endParaRPr lang="en-US" dirty="0"/>
          </a:p>
        </p:txBody>
      </p:sp>
      <p:sp>
        <p:nvSpPr>
          <p:cNvPr id="5" name="Notes Placeholder 4"/>
          <p:cNvSpPr>
            <a:spLocks noGrp="1"/>
          </p:cNvSpPr>
          <p:nvPr>
            <p:ph type="body" sz="quarter" idx="3"/>
          </p:nvPr>
        </p:nvSpPr>
        <p:spPr>
          <a:xfrm>
            <a:off x="929761" y="3329913"/>
            <a:ext cx="7436881" cy="3154621"/>
          </a:xfrm>
          <a:prstGeom prst="rect">
            <a:avLst/>
          </a:prstGeom>
        </p:spPr>
        <p:txBody>
          <a:bodyPr vert="horz" lIns="17399" tIns="8700" rIns="17399" bIns="870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638"/>
            <a:ext cx="4028361" cy="350579"/>
          </a:xfrm>
          <a:prstGeom prst="rect">
            <a:avLst/>
          </a:prstGeom>
        </p:spPr>
        <p:txBody>
          <a:bodyPr vert="horz" lIns="17399" tIns="8700" rIns="17399" bIns="8700" rtlCol="0" anchor="b"/>
          <a:lstStyle>
            <a:lvl1pPr algn="l">
              <a:defRPr sz="200"/>
            </a:lvl1pPr>
          </a:lstStyle>
          <a:p>
            <a:endParaRPr lang="en-US" dirty="0"/>
          </a:p>
        </p:txBody>
      </p:sp>
      <p:sp>
        <p:nvSpPr>
          <p:cNvPr id="7" name="Slide Number Placeholder 6"/>
          <p:cNvSpPr>
            <a:spLocks noGrp="1"/>
          </p:cNvSpPr>
          <p:nvPr>
            <p:ph type="sldNum" sz="quarter" idx="5"/>
          </p:nvPr>
        </p:nvSpPr>
        <p:spPr>
          <a:xfrm>
            <a:off x="5265955" y="6658638"/>
            <a:ext cx="4028361" cy="350579"/>
          </a:xfrm>
          <a:prstGeom prst="rect">
            <a:avLst/>
          </a:prstGeom>
        </p:spPr>
        <p:txBody>
          <a:bodyPr vert="horz" lIns="17399" tIns="8700" rIns="17399" bIns="8700" rtlCol="0" anchor="b"/>
          <a:lstStyle>
            <a:lvl1pPr algn="r">
              <a:defRPr sz="200"/>
            </a:lvl1pPr>
          </a:lstStyle>
          <a:p>
            <a:fld id="{F233E9D5-D1E3-4686-87D7-D14DAB4B4AB0}" type="slidenum">
              <a:rPr lang="en-US" smtClean="0"/>
              <a:pPr/>
              <a:t>‹#›</a:t>
            </a:fld>
            <a:endParaRPr lang="en-US" dirty="0"/>
          </a:p>
        </p:txBody>
      </p:sp>
    </p:spTree>
    <p:extLst>
      <p:ext uri="{BB962C8B-B14F-4D97-AF65-F5344CB8AC3E}">
        <p14:creationId xmlns:p14="http://schemas.microsoft.com/office/powerpoint/2010/main" val="2902024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33E9D5-D1E3-4686-87D7-D14DAB4B4AB0}"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F53A735-5D2C-4A02-B590-0DF593760098}"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5BC7D5F-F63F-41B9-88E9-381843F8A177}"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3414713"/>
            <a:ext cx="10880725" cy="30722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0163" y="3414713"/>
            <a:ext cx="32492950" cy="30722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4953FD8-8C25-46A5-846E-59B68BC59F8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3E2F76C-E012-4EBB-9318-AC9C3F2C1AE6}"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8D5D2D8-6CDE-4D95-9A0A-1C2FDEAD10F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40163" y="11095038"/>
            <a:ext cx="21686837" cy="2304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11095038"/>
            <a:ext cx="21686838" cy="2304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B975D2D-C736-4C13-8BC7-859341D1C914}"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731AE64-AF31-4A0C-A380-4067F2C9D00E}"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3BB275AC-C59C-4315-80BF-EAE443DA4EA1}"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0B7549BE-D23A-4EF5-B4D1-51997D7BC118}"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7398CFE-9B3E-44AA-BE7A-6FA040214800}"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6862D38-C2A9-4BCC-9F98-7A5067DC859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3414713"/>
            <a:ext cx="43526075" cy="6400800"/>
          </a:xfrm>
          <a:prstGeom prst="rect">
            <a:avLst/>
          </a:prstGeom>
          <a:noFill/>
          <a:ln w="9525">
            <a:noFill/>
            <a:miter lim="800000"/>
            <a:headEnd/>
            <a:tailEnd/>
          </a:ln>
          <a:effectLst/>
        </p:spPr>
        <p:txBody>
          <a:bodyPr vert="horz" wrap="square" lIns="522506" tIns="261253" rIns="522506" bIns="261253"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40163" y="11095038"/>
            <a:ext cx="43526075" cy="23042562"/>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840163" y="34990088"/>
            <a:ext cx="10668000" cy="2562225"/>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lvl1pPr defTabSz="5224463">
              <a:defRPr sz="8000"/>
            </a:lvl1pPr>
          </a:lstStyle>
          <a:p>
            <a:endParaRPr lang="en-US" dirty="0"/>
          </a:p>
        </p:txBody>
      </p:sp>
      <p:sp>
        <p:nvSpPr>
          <p:cNvPr id="1029" name="Rectangle 5"/>
          <p:cNvSpPr>
            <a:spLocks noGrp="1" noChangeArrowheads="1"/>
          </p:cNvSpPr>
          <p:nvPr>
            <p:ph type="ftr" sz="quarter" idx="3"/>
          </p:nvPr>
        </p:nvSpPr>
        <p:spPr bwMode="auto">
          <a:xfrm>
            <a:off x="17495838" y="34990088"/>
            <a:ext cx="16214725" cy="2562225"/>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lvl1pPr algn="ctr" defTabSz="5224463">
              <a:defRPr sz="8000"/>
            </a:lvl1pPr>
          </a:lstStyle>
          <a:p>
            <a:endParaRPr lang="en-US" dirty="0"/>
          </a:p>
        </p:txBody>
      </p:sp>
      <p:sp>
        <p:nvSpPr>
          <p:cNvPr id="1030" name="Rectangle 6"/>
          <p:cNvSpPr>
            <a:spLocks noGrp="1" noChangeArrowheads="1"/>
          </p:cNvSpPr>
          <p:nvPr>
            <p:ph type="sldNum" sz="quarter" idx="4"/>
          </p:nvPr>
        </p:nvSpPr>
        <p:spPr bwMode="auto">
          <a:xfrm>
            <a:off x="36698238" y="34990088"/>
            <a:ext cx="10668000" cy="2562225"/>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lvl1pPr algn="r" defTabSz="5224463">
              <a:defRPr sz="8000"/>
            </a:lvl1pPr>
          </a:lstStyle>
          <a:p>
            <a:fld id="{23A5A134-52BE-457B-A821-3C2904C977A6}"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224463" rtl="0" fontAlgn="base">
        <a:spcBef>
          <a:spcPct val="0"/>
        </a:spcBef>
        <a:spcAft>
          <a:spcPct val="0"/>
        </a:spcAft>
        <a:defRPr sz="25100">
          <a:solidFill>
            <a:schemeClr val="tx2"/>
          </a:solidFill>
          <a:latin typeface="+mj-lt"/>
          <a:ea typeface="+mj-ea"/>
          <a:cs typeface="+mj-cs"/>
        </a:defRPr>
      </a:lvl1pPr>
      <a:lvl2pPr algn="ctr" defTabSz="5224463" rtl="0" fontAlgn="base">
        <a:spcBef>
          <a:spcPct val="0"/>
        </a:spcBef>
        <a:spcAft>
          <a:spcPct val="0"/>
        </a:spcAft>
        <a:defRPr sz="25100">
          <a:solidFill>
            <a:schemeClr val="tx2"/>
          </a:solidFill>
          <a:latin typeface="Times New Roman" pitchFamily="18" charset="0"/>
        </a:defRPr>
      </a:lvl2pPr>
      <a:lvl3pPr algn="ctr" defTabSz="5224463" rtl="0" fontAlgn="base">
        <a:spcBef>
          <a:spcPct val="0"/>
        </a:spcBef>
        <a:spcAft>
          <a:spcPct val="0"/>
        </a:spcAft>
        <a:defRPr sz="25100">
          <a:solidFill>
            <a:schemeClr val="tx2"/>
          </a:solidFill>
          <a:latin typeface="Times New Roman" pitchFamily="18" charset="0"/>
        </a:defRPr>
      </a:lvl3pPr>
      <a:lvl4pPr algn="ctr" defTabSz="5224463" rtl="0" fontAlgn="base">
        <a:spcBef>
          <a:spcPct val="0"/>
        </a:spcBef>
        <a:spcAft>
          <a:spcPct val="0"/>
        </a:spcAft>
        <a:defRPr sz="25100">
          <a:solidFill>
            <a:schemeClr val="tx2"/>
          </a:solidFill>
          <a:latin typeface="Times New Roman" pitchFamily="18" charset="0"/>
        </a:defRPr>
      </a:lvl4pPr>
      <a:lvl5pPr algn="ctr" defTabSz="5224463" rtl="0" fontAlgn="base">
        <a:spcBef>
          <a:spcPct val="0"/>
        </a:spcBef>
        <a:spcAft>
          <a:spcPct val="0"/>
        </a:spcAft>
        <a:defRPr sz="25100">
          <a:solidFill>
            <a:schemeClr val="tx2"/>
          </a:solidFill>
          <a:latin typeface="Times New Roman" pitchFamily="18" charset="0"/>
        </a:defRPr>
      </a:lvl5pPr>
      <a:lvl6pPr marL="457200" algn="ctr" defTabSz="5224463" rtl="0" fontAlgn="base">
        <a:spcBef>
          <a:spcPct val="0"/>
        </a:spcBef>
        <a:spcAft>
          <a:spcPct val="0"/>
        </a:spcAft>
        <a:defRPr sz="25100">
          <a:solidFill>
            <a:schemeClr val="tx2"/>
          </a:solidFill>
          <a:latin typeface="Times New Roman" pitchFamily="18" charset="0"/>
        </a:defRPr>
      </a:lvl6pPr>
      <a:lvl7pPr marL="914400" algn="ctr" defTabSz="5224463" rtl="0" fontAlgn="base">
        <a:spcBef>
          <a:spcPct val="0"/>
        </a:spcBef>
        <a:spcAft>
          <a:spcPct val="0"/>
        </a:spcAft>
        <a:defRPr sz="25100">
          <a:solidFill>
            <a:schemeClr val="tx2"/>
          </a:solidFill>
          <a:latin typeface="Times New Roman" pitchFamily="18" charset="0"/>
        </a:defRPr>
      </a:lvl7pPr>
      <a:lvl8pPr marL="1371600" algn="ctr" defTabSz="5224463" rtl="0" fontAlgn="base">
        <a:spcBef>
          <a:spcPct val="0"/>
        </a:spcBef>
        <a:spcAft>
          <a:spcPct val="0"/>
        </a:spcAft>
        <a:defRPr sz="25100">
          <a:solidFill>
            <a:schemeClr val="tx2"/>
          </a:solidFill>
          <a:latin typeface="Times New Roman" pitchFamily="18" charset="0"/>
        </a:defRPr>
      </a:lvl8pPr>
      <a:lvl9pPr marL="1828800" algn="ctr" defTabSz="5224463" rtl="0" fontAlgn="base">
        <a:spcBef>
          <a:spcPct val="0"/>
        </a:spcBef>
        <a:spcAft>
          <a:spcPct val="0"/>
        </a:spcAft>
        <a:defRPr sz="25100">
          <a:solidFill>
            <a:schemeClr val="tx2"/>
          </a:solidFill>
          <a:latin typeface="Times New Roman" pitchFamily="18" charset="0"/>
        </a:defRPr>
      </a:lvl9pPr>
    </p:titleStyle>
    <p:bodyStyle>
      <a:lvl1pPr marL="1958975" indent="-1958975" algn="l" defTabSz="5224463" rtl="0" fontAlgn="base">
        <a:spcBef>
          <a:spcPct val="20000"/>
        </a:spcBef>
        <a:spcAft>
          <a:spcPct val="0"/>
        </a:spcAft>
        <a:buChar char="•"/>
        <a:defRPr sz="18300">
          <a:solidFill>
            <a:schemeClr val="tx1"/>
          </a:solidFill>
          <a:latin typeface="+mn-lt"/>
          <a:ea typeface="+mn-ea"/>
          <a:cs typeface="+mn-cs"/>
        </a:defRPr>
      </a:lvl1pPr>
      <a:lvl2pPr marL="4244975" indent="-1631950" algn="l" defTabSz="5224463" rtl="0" fontAlgn="base">
        <a:spcBef>
          <a:spcPct val="20000"/>
        </a:spcBef>
        <a:spcAft>
          <a:spcPct val="0"/>
        </a:spcAft>
        <a:buChar char="–"/>
        <a:defRPr sz="16000">
          <a:solidFill>
            <a:schemeClr val="tx1"/>
          </a:solidFill>
          <a:latin typeface="+mn-lt"/>
        </a:defRPr>
      </a:lvl2pPr>
      <a:lvl3pPr marL="6530975" indent="-1306513" algn="l" defTabSz="5224463" rtl="0" fontAlgn="base">
        <a:spcBef>
          <a:spcPct val="20000"/>
        </a:spcBef>
        <a:spcAft>
          <a:spcPct val="0"/>
        </a:spcAft>
        <a:buChar char="•"/>
        <a:defRPr sz="13700">
          <a:solidFill>
            <a:schemeClr val="tx1"/>
          </a:solidFill>
          <a:latin typeface="+mn-lt"/>
        </a:defRPr>
      </a:lvl3pPr>
      <a:lvl4pPr marL="9144000" indent="-1306513" algn="l" defTabSz="5224463" rtl="0" fontAlgn="base">
        <a:spcBef>
          <a:spcPct val="20000"/>
        </a:spcBef>
        <a:spcAft>
          <a:spcPct val="0"/>
        </a:spcAft>
        <a:buChar char="–"/>
        <a:defRPr sz="11400">
          <a:solidFill>
            <a:schemeClr val="tx1"/>
          </a:solidFill>
          <a:latin typeface="+mn-lt"/>
        </a:defRPr>
      </a:lvl4pPr>
      <a:lvl5pPr marL="11757025" indent="-1306513" algn="l" defTabSz="5224463" rtl="0" fontAlgn="base">
        <a:spcBef>
          <a:spcPct val="20000"/>
        </a:spcBef>
        <a:spcAft>
          <a:spcPct val="0"/>
        </a:spcAft>
        <a:buChar char="»"/>
        <a:defRPr sz="11400">
          <a:solidFill>
            <a:schemeClr val="tx1"/>
          </a:solidFill>
          <a:latin typeface="+mn-lt"/>
        </a:defRPr>
      </a:lvl5pPr>
      <a:lvl6pPr marL="12214225" indent="-1306513" algn="l" defTabSz="5224463" rtl="0" fontAlgn="base">
        <a:spcBef>
          <a:spcPct val="20000"/>
        </a:spcBef>
        <a:spcAft>
          <a:spcPct val="0"/>
        </a:spcAft>
        <a:buChar char="»"/>
        <a:defRPr sz="11400">
          <a:solidFill>
            <a:schemeClr val="tx1"/>
          </a:solidFill>
          <a:latin typeface="+mn-lt"/>
        </a:defRPr>
      </a:lvl6pPr>
      <a:lvl7pPr marL="12671425" indent="-1306513" algn="l" defTabSz="5224463" rtl="0" fontAlgn="base">
        <a:spcBef>
          <a:spcPct val="20000"/>
        </a:spcBef>
        <a:spcAft>
          <a:spcPct val="0"/>
        </a:spcAft>
        <a:buChar char="»"/>
        <a:defRPr sz="11400">
          <a:solidFill>
            <a:schemeClr val="tx1"/>
          </a:solidFill>
          <a:latin typeface="+mn-lt"/>
        </a:defRPr>
      </a:lvl7pPr>
      <a:lvl8pPr marL="13128625" indent="-1306513" algn="l" defTabSz="5224463" rtl="0" fontAlgn="base">
        <a:spcBef>
          <a:spcPct val="20000"/>
        </a:spcBef>
        <a:spcAft>
          <a:spcPct val="0"/>
        </a:spcAft>
        <a:buChar char="»"/>
        <a:defRPr sz="11400">
          <a:solidFill>
            <a:schemeClr val="tx1"/>
          </a:solidFill>
          <a:latin typeface="+mn-lt"/>
        </a:defRPr>
      </a:lvl8pPr>
      <a:lvl9pPr marL="13585825" indent="-1306513" algn="l" defTabSz="5224463" rtl="0" fontAlgn="base">
        <a:spcBef>
          <a:spcPct val="20000"/>
        </a:spcBef>
        <a:spcAft>
          <a:spcPct val="0"/>
        </a:spcAft>
        <a:buChar char="»"/>
        <a:defRPr sz="1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6766560" y="691816"/>
            <a:ext cx="37673280" cy="4124206"/>
          </a:xfrm>
          <a:prstGeom prst="rect">
            <a:avLst/>
          </a:prstGeom>
          <a:noFill/>
          <a:ln w="9525">
            <a:noFill/>
            <a:miter lim="800000"/>
            <a:headEnd/>
            <a:tailEnd/>
          </a:ln>
          <a:effectLst/>
        </p:spPr>
        <p:txBody>
          <a:bodyPr wrap="square">
            <a:spAutoFit/>
          </a:bodyPr>
          <a:lstStyle/>
          <a:p>
            <a:pPr algn="ctr"/>
            <a:r>
              <a:rPr lang="en-US" sz="8800" dirty="0" smtClean="0"/>
              <a:t>The Similarity Between Religious Fundamentalism and Intrinsic Religiosity</a:t>
            </a:r>
            <a:endParaRPr lang="en-US" sz="4400" dirty="0" smtClean="0"/>
          </a:p>
          <a:p>
            <a:pPr algn="ctr"/>
            <a:r>
              <a:rPr lang="en-US" sz="4600" dirty="0" smtClean="0"/>
              <a:t>Alexandra </a:t>
            </a:r>
            <a:r>
              <a:rPr lang="en-US" sz="4600" dirty="0" err="1" smtClean="0"/>
              <a:t>Scharmer</a:t>
            </a:r>
            <a:r>
              <a:rPr lang="en-US" sz="4600" dirty="0" smtClean="0"/>
              <a:t> and David M. Njus</a:t>
            </a:r>
          </a:p>
          <a:p>
            <a:pPr algn="ctr"/>
            <a:r>
              <a:rPr lang="en-US" sz="4600" dirty="0" smtClean="0"/>
              <a:t>Luther </a:t>
            </a:r>
            <a:r>
              <a:rPr lang="en-US" sz="4600" dirty="0"/>
              <a:t>College</a:t>
            </a:r>
          </a:p>
          <a:p>
            <a:pPr algn="ctr"/>
            <a:r>
              <a:rPr lang="en-US" sz="4600" i="1" dirty="0" smtClean="0">
                <a:cs typeface="Times New Roman" pitchFamily="18" charset="0"/>
              </a:rPr>
              <a:t>Presented at the 2015 Annual Meeting of the Midwestern Psychological Association, Chicago, IL </a:t>
            </a:r>
            <a:endParaRPr lang="en-US" sz="4600" i="1" dirty="0">
              <a:cs typeface="Times New Roman" pitchFamily="18" charset="0"/>
            </a:endParaRPr>
          </a:p>
          <a:p>
            <a:pPr algn="ctr"/>
            <a:endParaRPr lang="en-US" sz="3600" dirty="0"/>
          </a:p>
        </p:txBody>
      </p:sp>
      <mc:AlternateContent xmlns:mc="http://schemas.openxmlformats.org/markup-compatibility/2006" xmlns:a14="http://schemas.microsoft.com/office/drawing/2010/main">
        <mc:Choice Requires="a14">
          <p:sp>
            <p:nvSpPr>
              <p:cNvPr id="2052" name="Text Box 4"/>
              <p:cNvSpPr txBox="1">
                <a:spLocks noChangeArrowheads="1"/>
              </p:cNvSpPr>
              <p:nvPr/>
            </p:nvSpPr>
            <p:spPr bwMode="auto">
              <a:xfrm>
                <a:off x="2286000" y="12918338"/>
                <a:ext cx="14889480" cy="13142059"/>
              </a:xfrm>
              <a:prstGeom prst="rect">
                <a:avLst/>
              </a:prstGeom>
              <a:noFill/>
              <a:ln w="9525">
                <a:noFill/>
                <a:miter lim="800000"/>
                <a:headEnd/>
                <a:tailEnd/>
              </a:ln>
              <a:effectLst/>
            </p:spPr>
            <p:txBody>
              <a:bodyPr wrap="square">
                <a:spAutoFit/>
              </a:bodyPr>
              <a:lstStyle/>
              <a:p>
                <a:pPr algn="ctr"/>
                <a:r>
                  <a:rPr lang="en-US" sz="4000" b="1" dirty="0" smtClean="0">
                    <a:cs typeface="Times New Roman" pitchFamily="18" charset="0"/>
                  </a:rPr>
                  <a:t>Method</a:t>
                </a:r>
                <a:endParaRPr lang="en-US" sz="1600" b="1" dirty="0" smtClean="0">
                  <a:cs typeface="Times New Roman" pitchFamily="18" charset="0"/>
                </a:endParaRPr>
              </a:p>
              <a:p>
                <a:r>
                  <a:rPr lang="en-US" sz="1600" dirty="0">
                    <a:cs typeface="Times New Roman" pitchFamily="18" charset="0"/>
                  </a:rPr>
                  <a:t> </a:t>
                </a:r>
              </a:p>
              <a:p>
                <a:r>
                  <a:rPr lang="en-US" sz="3600" b="1" dirty="0" smtClean="0">
                    <a:cs typeface="Times New Roman" pitchFamily="18" charset="0"/>
                  </a:rPr>
                  <a:t>Participants</a:t>
                </a:r>
                <a:r>
                  <a:rPr lang="en-US" sz="3600" dirty="0" smtClean="0"/>
                  <a:t>	</a:t>
                </a:r>
              </a:p>
              <a:p>
                <a:r>
                  <a:rPr lang="en-US" sz="3600" dirty="0"/>
                  <a:t>	</a:t>
                </a:r>
                <a:r>
                  <a:rPr lang="en-US" sz="3600" dirty="0" smtClean="0"/>
                  <a:t>Subjects (n=709) participated online through </a:t>
                </a:r>
                <a:r>
                  <a:rPr lang="en-US" sz="3600" dirty="0"/>
                  <a:t>Amazon Mechanical Turk </a:t>
                </a:r>
                <a:r>
                  <a:rPr lang="en-US" sz="3600" dirty="0" smtClean="0"/>
                  <a:t>(MTurk). </a:t>
                </a:r>
                <a:r>
                  <a:rPr lang="en-US" sz="3600" dirty="0"/>
                  <a:t>Sixty-three participants who did not pass attention and lie scales were removed from analysis, as </a:t>
                </a:r>
                <a:r>
                  <a:rPr lang="en-US" sz="3600" dirty="0" smtClean="0"/>
                  <a:t>were </a:t>
                </a:r>
                <a:r>
                  <a:rPr lang="en-US" sz="3600" dirty="0"/>
                  <a:t>292 </a:t>
                </a:r>
                <a:r>
                  <a:rPr lang="en-US" sz="3600" dirty="0" smtClean="0"/>
                  <a:t>participants </a:t>
                </a:r>
                <a:r>
                  <a:rPr lang="en-US" sz="3600" dirty="0"/>
                  <a:t>who </a:t>
                </a:r>
                <a:r>
                  <a:rPr lang="en-US" sz="3600" dirty="0" smtClean="0"/>
                  <a:t>did </a:t>
                </a:r>
                <a:r>
                  <a:rPr lang="en-US" sz="3600" dirty="0"/>
                  <a:t>not </a:t>
                </a:r>
                <a:r>
                  <a:rPr lang="en-US" sz="3600" dirty="0" smtClean="0"/>
                  <a:t>identify </a:t>
                </a:r>
                <a:r>
                  <a:rPr lang="en-US" sz="3600" dirty="0"/>
                  <a:t>as monotheists. The final sample consisted </a:t>
                </a:r>
                <a:r>
                  <a:rPr lang="en-US" sz="3600" dirty="0" smtClean="0"/>
                  <a:t>of 243 females </a:t>
                </a:r>
                <a:r>
                  <a:rPr lang="en-US" sz="3600" dirty="0"/>
                  <a:t>and </a:t>
                </a:r>
                <a:r>
                  <a:rPr lang="en-US" sz="3600" dirty="0" smtClean="0"/>
                  <a:t>111 males </a:t>
                </a:r>
                <a:r>
                  <a:rPr lang="en-US" sz="3600" dirty="0"/>
                  <a:t>ranging from age 18 to 75 </a:t>
                </a:r>
                <a:r>
                  <a:rPr lang="en-US" sz="3600" dirty="0" smtClean="0"/>
                  <a:t>(</a:t>
                </a:r>
                <a14:m>
                  <m:oMath xmlns:m="http://schemas.openxmlformats.org/officeDocument/2006/math">
                    <m:acc>
                      <m:accPr>
                        <m:chr m:val="̅"/>
                        <m:ctrlPr>
                          <a:rPr lang="en-US" sz="3600" i="1" smtClean="0">
                            <a:solidFill>
                              <a:schemeClr val="tx1"/>
                            </a:solidFill>
                            <a:latin typeface="Cambria Math"/>
                          </a:rPr>
                        </m:ctrlPr>
                      </m:accPr>
                      <m:e>
                        <m:r>
                          <a:rPr lang="en-US" sz="3600" i="1">
                            <a:solidFill>
                              <a:schemeClr val="tx1"/>
                            </a:solidFill>
                            <a:latin typeface="Cambria Math"/>
                          </a:rPr>
                          <m:t>𝑋</m:t>
                        </m:r>
                        <m:r>
                          <a:rPr lang="en-US" sz="3600" b="0" i="1" smtClean="0">
                            <a:solidFill>
                              <a:schemeClr val="tx1"/>
                            </a:solidFill>
                            <a:latin typeface="Cambria Math"/>
                          </a:rPr>
                          <m:t> </m:t>
                        </m:r>
                      </m:e>
                    </m:acc>
                  </m:oMath>
                </a14:m>
                <a:r>
                  <a:rPr lang="en-US" sz="3600" dirty="0">
                    <a:solidFill>
                      <a:schemeClr val="tx1"/>
                    </a:solidFill>
                  </a:rPr>
                  <a:t> </a:t>
                </a:r>
                <a:r>
                  <a:rPr lang="en-US" sz="3600" dirty="0" smtClean="0">
                    <a:solidFill>
                      <a:schemeClr val="tx1"/>
                    </a:solidFill>
                  </a:rPr>
                  <a:t>= 37.2</a:t>
                </a:r>
                <a:r>
                  <a:rPr lang="en-US" sz="3600" dirty="0" smtClean="0"/>
                  <a:t>)</a:t>
                </a:r>
                <a:r>
                  <a:rPr lang="en-US" sz="3600" dirty="0"/>
                  <a:t>. </a:t>
                </a:r>
                <a:r>
                  <a:rPr lang="en-US" sz="3600" dirty="0" smtClean="0"/>
                  <a:t>Most </a:t>
                </a:r>
                <a:r>
                  <a:rPr lang="en-US" sz="3600" dirty="0"/>
                  <a:t>participants </a:t>
                </a:r>
                <a:r>
                  <a:rPr lang="en-US" sz="3600" dirty="0" smtClean="0"/>
                  <a:t>(93%) identified </a:t>
                </a:r>
                <a:r>
                  <a:rPr lang="en-US" sz="3600" dirty="0"/>
                  <a:t>as </a:t>
                </a:r>
                <a:r>
                  <a:rPr lang="en-US" sz="3600" dirty="0" smtClean="0"/>
                  <a:t>Christian.</a:t>
                </a:r>
              </a:p>
              <a:p>
                <a:r>
                  <a:rPr lang="en-US" sz="3600" b="1" dirty="0" smtClean="0"/>
                  <a:t>Measures</a:t>
                </a:r>
                <a:endParaRPr lang="en-US" sz="3600" dirty="0" smtClean="0"/>
              </a:p>
              <a:p>
                <a:pPr lvl="0"/>
                <a:r>
                  <a:rPr lang="en-US" sz="3600" dirty="0" smtClean="0"/>
                  <a:t>	Subjects </a:t>
                </a:r>
                <a:r>
                  <a:rPr lang="en-US" sz="3600" dirty="0"/>
                  <a:t>completed the </a:t>
                </a:r>
                <a:r>
                  <a:rPr lang="en-US" sz="3600" dirty="0" err="1"/>
                  <a:t>Intratextual</a:t>
                </a:r>
                <a:r>
                  <a:rPr lang="en-US" sz="3600" dirty="0"/>
                  <a:t> </a:t>
                </a:r>
                <a:r>
                  <a:rPr lang="en-US" sz="3600" dirty="0" smtClean="0"/>
                  <a:t>Fundamentalism Scale (IFS; Williamson et al., 2010)</a:t>
                </a:r>
                <a:r>
                  <a:rPr lang="en-US" sz="3600" dirty="0"/>
                  <a:t>, </a:t>
                </a:r>
                <a:r>
                  <a:rPr lang="en-US" sz="3600" dirty="0" smtClean="0"/>
                  <a:t>which assesses </a:t>
                </a:r>
                <a:r>
                  <a:rPr lang="en-US" sz="3600" dirty="0"/>
                  <a:t>the degree to which </a:t>
                </a:r>
                <a:r>
                  <a:rPr lang="en-US" sz="3600" dirty="0" smtClean="0"/>
                  <a:t>people believe </a:t>
                </a:r>
                <a:r>
                  <a:rPr lang="en-US" sz="3600" dirty="0"/>
                  <a:t>their Sacred Text is divine, inerrant, self-interpretive, privileged, authoritative, and unchanging. The IFS is applicable to any religion that has a Sacred Text and is validated cross-culturally; it contains five items on a six-point </a:t>
                </a:r>
                <a:r>
                  <a:rPr lang="en-US" sz="3600" dirty="0" smtClean="0"/>
                  <a:t>scale.</a:t>
                </a:r>
              </a:p>
              <a:p>
                <a:pPr lvl="0"/>
                <a:r>
                  <a:rPr lang="en-US" sz="3600" b="1" dirty="0" smtClean="0"/>
                  <a:t>	</a:t>
                </a:r>
                <a:r>
                  <a:rPr lang="en-US" sz="3600" dirty="0"/>
                  <a:t>Participants also completed the Attachment to God Inventory (</a:t>
                </a:r>
                <a:r>
                  <a:rPr lang="en-US" sz="3600" dirty="0" smtClean="0"/>
                  <a:t>AGI; Beck &amp; McDonald, 2004).  The 28 AGI items are on a seven-point scale, and tap attachment to God anxiety and avoidance.</a:t>
                </a:r>
              </a:p>
              <a:p>
                <a:r>
                  <a:rPr lang="en-US" sz="3600" dirty="0" smtClean="0"/>
                  <a:t>	</a:t>
                </a:r>
                <a:r>
                  <a:rPr lang="en-US" sz="3600" dirty="0"/>
                  <a:t>The Control </a:t>
                </a:r>
                <a:r>
                  <a:rPr lang="en-US" sz="3600" dirty="0" smtClean="0"/>
                  <a:t>and </a:t>
                </a:r>
                <a:r>
                  <a:rPr lang="en-US" sz="3600" dirty="0"/>
                  <a:t>Defense </a:t>
                </a:r>
                <a:r>
                  <a:rPr lang="en-US" sz="3600" dirty="0" smtClean="0"/>
                  <a:t>Scale (</a:t>
                </a:r>
                <a:r>
                  <a:rPr lang="en-US" sz="3600" dirty="0" err="1" smtClean="0"/>
                  <a:t>Mirowsky</a:t>
                </a:r>
                <a:r>
                  <a:rPr lang="en-US" sz="3600" dirty="0" smtClean="0"/>
                  <a:t> &amp; Ross, 1990) evaluates </a:t>
                </a:r>
                <a:r>
                  <a:rPr lang="en-US" sz="3600" dirty="0"/>
                  <a:t>the amount of control that subjects perceive </a:t>
                </a:r>
                <a:r>
                  <a:rPr lang="en-US" sz="3600" dirty="0" smtClean="0"/>
                  <a:t>they </a:t>
                </a:r>
                <a:r>
                  <a:rPr lang="en-US" sz="3600" dirty="0"/>
                  <a:t>have over events in their </a:t>
                </a:r>
                <a:r>
                  <a:rPr lang="en-US" sz="3600" dirty="0" smtClean="0"/>
                  <a:t>lives. We are concerned with two subscales produced from this measure: </a:t>
                </a:r>
                <a:r>
                  <a:rPr lang="en-US" sz="3600" dirty="0"/>
                  <a:t>responsibility for </a:t>
                </a:r>
                <a:r>
                  <a:rPr lang="en-US" sz="3600" dirty="0" smtClean="0"/>
                  <a:t>success (control over positive life events) </a:t>
                </a:r>
                <a:r>
                  <a:rPr lang="en-US" sz="3600" dirty="0"/>
                  <a:t>and responsibility for </a:t>
                </a:r>
                <a:r>
                  <a:rPr lang="en-US" sz="3600" dirty="0" smtClean="0"/>
                  <a:t>failure (control over negative life events). </a:t>
                </a:r>
                <a:r>
                  <a:rPr lang="en-US" sz="3600" dirty="0"/>
                  <a:t>The Control </a:t>
                </a:r>
                <a:r>
                  <a:rPr lang="en-US" sz="3600" dirty="0" smtClean="0"/>
                  <a:t>and </a:t>
                </a:r>
                <a:r>
                  <a:rPr lang="en-US" sz="3600" dirty="0"/>
                  <a:t>Defense Scale is comprised of eight items </a:t>
                </a:r>
                <a:r>
                  <a:rPr lang="en-US" sz="3600" dirty="0" smtClean="0"/>
                  <a:t>each </a:t>
                </a:r>
                <a:r>
                  <a:rPr lang="en-US" sz="3600" dirty="0"/>
                  <a:t>on a six-point Likert </a:t>
                </a:r>
                <a:r>
                  <a:rPr lang="en-US" sz="3600" dirty="0" smtClean="0"/>
                  <a:t>scale.</a:t>
                </a:r>
              </a:p>
              <a:p>
                <a:pPr lvl="0"/>
                <a:r>
                  <a:rPr lang="en-US" sz="3600" dirty="0"/>
                  <a:t>	</a:t>
                </a:r>
              </a:p>
            </p:txBody>
          </p:sp>
        </mc:Choice>
        <mc:Fallback xmlns="">
          <p:sp>
            <p:nvSpPr>
              <p:cNvPr id="2052" name="Text Box 4"/>
              <p:cNvSpPr txBox="1">
                <a:spLocks noRot="1" noChangeAspect="1" noMove="1" noResize="1" noEditPoints="1" noAdjustHandles="1" noChangeArrowheads="1" noChangeShapeType="1" noTextEdit="1"/>
              </p:cNvSpPr>
              <p:nvPr/>
            </p:nvSpPr>
            <p:spPr bwMode="auto">
              <a:xfrm>
                <a:off x="2286000" y="12918338"/>
                <a:ext cx="14889480" cy="13142059"/>
              </a:xfrm>
              <a:prstGeom prst="rect">
                <a:avLst/>
              </a:prstGeom>
              <a:blipFill rotWithShape="1">
                <a:blip r:embed="rId3"/>
                <a:stretch>
                  <a:fillRect l="-1228" t="-835" r="-1924"/>
                </a:stretch>
              </a:blipFill>
              <a:ln w="9525">
                <a:noFill/>
                <a:miter lim="800000"/>
                <a:headEnd/>
                <a:tailEnd/>
              </a:ln>
              <a:effectLst/>
            </p:spPr>
            <p:txBody>
              <a:bodyPr/>
              <a:lstStyle/>
              <a:p>
                <a:r>
                  <a:rPr lang="en-US">
                    <a:noFill/>
                  </a:rPr>
                  <a:t> </a:t>
                </a:r>
              </a:p>
            </p:txBody>
          </p:sp>
        </mc:Fallback>
      </mc:AlternateContent>
      <p:sp>
        <p:nvSpPr>
          <p:cNvPr id="2050" name="Text Box 2"/>
          <p:cNvSpPr txBox="1">
            <a:spLocks noChangeArrowheads="1"/>
          </p:cNvSpPr>
          <p:nvPr/>
        </p:nvSpPr>
        <p:spPr bwMode="auto">
          <a:xfrm>
            <a:off x="2286000" y="4788630"/>
            <a:ext cx="14889480" cy="8956300"/>
          </a:xfrm>
          <a:prstGeom prst="rect">
            <a:avLst/>
          </a:prstGeom>
          <a:noFill/>
          <a:ln w="9525">
            <a:noFill/>
            <a:miter lim="800000"/>
            <a:headEnd/>
            <a:tailEnd/>
          </a:ln>
          <a:effectLst/>
        </p:spPr>
        <p:txBody>
          <a:bodyPr wrap="square">
            <a:spAutoFit/>
          </a:bodyPr>
          <a:lstStyle/>
          <a:p>
            <a:r>
              <a:rPr lang="en-US" dirty="0">
                <a:cs typeface="Times New Roman" pitchFamily="18" charset="0"/>
              </a:rPr>
              <a:t>	</a:t>
            </a:r>
            <a:r>
              <a:rPr lang="en-US" dirty="0" smtClean="0">
                <a:cs typeface="Times New Roman" pitchFamily="18" charset="0"/>
              </a:rPr>
              <a:t>R</a:t>
            </a:r>
            <a:r>
              <a:rPr lang="en-US" sz="3600" dirty="0" smtClean="0"/>
              <a:t>eligiosity has been demonstrated to relate to a variety of psychological constructs.  It is </a:t>
            </a:r>
            <a:r>
              <a:rPr lang="en-US" sz="3600" dirty="0"/>
              <a:t>positively correlated with self-esteem (Thompson, Thomas, &amp; Head, </a:t>
            </a:r>
            <a:r>
              <a:rPr lang="en-US" sz="3600" dirty="0" smtClean="0"/>
              <a:t>2012), </a:t>
            </a:r>
            <a:r>
              <a:rPr lang="en-US" sz="3600" dirty="0"/>
              <a:t>and negatively correlated with depression (Berry &amp; York, </a:t>
            </a:r>
            <a:r>
              <a:rPr lang="en-US" sz="3600" dirty="0" smtClean="0"/>
              <a:t>2011) and avoidant and anxious attachment </a:t>
            </a:r>
            <a:r>
              <a:rPr lang="en-US" sz="3600" dirty="0"/>
              <a:t>to </a:t>
            </a:r>
            <a:r>
              <a:rPr lang="en-US" sz="3600" dirty="0" smtClean="0"/>
              <a:t>God </a:t>
            </a:r>
            <a:r>
              <a:rPr lang="en-US" sz="3600" dirty="0"/>
              <a:t>(</a:t>
            </a:r>
            <a:r>
              <a:rPr lang="en-US" sz="3600" dirty="0" err="1"/>
              <a:t>Rowatt</a:t>
            </a:r>
            <a:r>
              <a:rPr lang="en-US" sz="3600" dirty="0"/>
              <a:t> &amp; Kirkpatrick, 2002</a:t>
            </a:r>
            <a:r>
              <a:rPr lang="en-US" sz="3600" dirty="0" smtClean="0"/>
              <a:t>). </a:t>
            </a:r>
            <a:endParaRPr lang="en-US" sz="3600" dirty="0"/>
          </a:p>
          <a:p>
            <a:r>
              <a:rPr lang="en-US" sz="3600" dirty="0"/>
              <a:t>	The present research </a:t>
            </a:r>
            <a:r>
              <a:rPr lang="en-US" sz="3600" dirty="0" smtClean="0"/>
              <a:t>examines </a:t>
            </a:r>
            <a:r>
              <a:rPr lang="en-US" sz="3600" dirty="0"/>
              <a:t>a specific form of religiosity theoretically related to </a:t>
            </a:r>
            <a:r>
              <a:rPr lang="en-US" sz="3600" dirty="0" smtClean="0"/>
              <a:t>intrinsic religiosity: </a:t>
            </a:r>
            <a:r>
              <a:rPr lang="en-US" sz="3600" dirty="0"/>
              <a:t>religious fundamentalism. Williamson, Hood, Ahmad, </a:t>
            </a:r>
            <a:r>
              <a:rPr lang="en-US" sz="3600" dirty="0" err="1"/>
              <a:t>Sadiq</a:t>
            </a:r>
            <a:r>
              <a:rPr lang="en-US" sz="3600" dirty="0"/>
              <a:t>, and Hill (2010) claimed </a:t>
            </a:r>
            <a:r>
              <a:rPr lang="en-US" sz="3600" dirty="0" smtClean="0"/>
              <a:t>that </a:t>
            </a:r>
            <a:r>
              <a:rPr lang="en-US" sz="3600" dirty="0"/>
              <a:t>religious fundamentalism is a function of the extent to which people believe five things to be true about the Sacred Text of their religion (e.g., the Bible, Qur’an, Torah). These important factors are that the text is divine, inerrant, privileged, authoritative, and unchanging. </a:t>
            </a:r>
          </a:p>
          <a:p>
            <a:r>
              <a:rPr lang="en-US" sz="3600" dirty="0" smtClean="0"/>
              <a:t>	We hypothesize that depression, self-esteem, locus of control, and attachment to God will relate to fundamentalism in a similar way that intrinsic religiosity relates to those variables.</a:t>
            </a:r>
          </a:p>
          <a:p>
            <a:endParaRPr lang="en-US" sz="3600" dirty="0"/>
          </a:p>
          <a:p>
            <a:endParaRPr lang="en-US" sz="3600" dirty="0"/>
          </a:p>
        </p:txBody>
      </p:sp>
      <p:sp>
        <p:nvSpPr>
          <p:cNvPr id="2053" name="Text Box 5"/>
          <p:cNvSpPr txBox="1">
            <a:spLocks noChangeArrowheads="1"/>
          </p:cNvSpPr>
          <p:nvPr/>
        </p:nvSpPr>
        <p:spPr bwMode="auto">
          <a:xfrm>
            <a:off x="18364200" y="4800600"/>
            <a:ext cx="13868400" cy="21122640"/>
          </a:xfrm>
          <a:prstGeom prst="rect">
            <a:avLst/>
          </a:prstGeom>
          <a:noFill/>
          <a:ln w="9525">
            <a:noFill/>
            <a:miter lim="800000"/>
            <a:headEnd/>
            <a:tailEnd/>
          </a:ln>
          <a:effectLst/>
        </p:spPr>
        <p:txBody>
          <a:bodyPr wrap="square">
            <a:spAutoFit/>
          </a:bodyPr>
          <a:lstStyle/>
          <a:p>
            <a:pPr lvl="0"/>
            <a:r>
              <a:rPr lang="en-US" sz="3600" dirty="0" smtClean="0"/>
              <a:t>	Subjects also completed </a:t>
            </a:r>
            <a:r>
              <a:rPr lang="en-US" sz="3600" dirty="0"/>
              <a:t>the Revised Religious Life Inventory (RLI-R; Hills, Francis, &amp; Robbins, 2005), a measure that gauges three orientations of religiosity: intrinsic, extrinsic, and quest. The RLI-R consists of 24 questions on a nine-point </a:t>
            </a:r>
            <a:r>
              <a:rPr lang="en-US" sz="3600" dirty="0" smtClean="0"/>
              <a:t>scale</a:t>
            </a:r>
            <a:r>
              <a:rPr lang="en-US" sz="3600" dirty="0"/>
              <a:t>. </a:t>
            </a:r>
            <a:r>
              <a:rPr lang="en-US" sz="3600" dirty="0" smtClean="0"/>
              <a:t>Subjects </a:t>
            </a:r>
            <a:r>
              <a:rPr lang="en-US" sz="3600" dirty="0"/>
              <a:t>completed the Brief RCOPE (</a:t>
            </a:r>
            <a:r>
              <a:rPr lang="en-US" sz="3600" dirty="0" err="1"/>
              <a:t>Pargament</a:t>
            </a:r>
            <a:r>
              <a:rPr lang="en-US" sz="3600" dirty="0"/>
              <a:t>, </a:t>
            </a:r>
            <a:r>
              <a:rPr lang="en-US" sz="3600" dirty="0" err="1"/>
              <a:t>Feuille</a:t>
            </a:r>
            <a:r>
              <a:rPr lang="en-US" sz="3600" dirty="0"/>
              <a:t>, &amp; </a:t>
            </a:r>
            <a:r>
              <a:rPr lang="en-US" sz="3600" dirty="0" err="1"/>
              <a:t>Burdzy</a:t>
            </a:r>
            <a:r>
              <a:rPr lang="en-US" sz="3600" dirty="0"/>
              <a:t>, 2011), designed to measure the extent to which the subjects use positive and negative religious coping mechanisms. This measure produces two subscales: positive and negative religious coping, and contains fourteen items on a four-point </a:t>
            </a:r>
            <a:r>
              <a:rPr lang="en-US" sz="3600" dirty="0" smtClean="0"/>
              <a:t>scale</a:t>
            </a:r>
            <a:r>
              <a:rPr lang="en-US" sz="3600" dirty="0"/>
              <a:t>.</a:t>
            </a:r>
          </a:p>
          <a:p>
            <a:r>
              <a:rPr lang="en-US" sz="3600" dirty="0"/>
              <a:t>	Participants completed the Rosenberg Self-Esteem Scale (RSES; Rosenberg, 1965), a ten-item inventory with questions on a five-point </a:t>
            </a:r>
            <a:r>
              <a:rPr lang="en-US" sz="3600" dirty="0" err="1"/>
              <a:t>Likert</a:t>
            </a:r>
            <a:r>
              <a:rPr lang="en-US" sz="3600" dirty="0"/>
              <a:t> scale. They also completed the Center for Epidemiological Studies Depression Scale (CES-D) Short Form (Cole, Rabin, Smith, &amp; Kaufman, 2004). The CES-D Short Form is a ten-item measure in which participants indicate the number of days in the past week they have experienced a thought or emotion that is associated with depression</a:t>
            </a:r>
            <a:r>
              <a:rPr lang="en-US" sz="3600" dirty="0" smtClean="0"/>
              <a:t>.</a:t>
            </a:r>
            <a:endParaRPr lang="en-US" sz="3600" b="1" dirty="0" smtClean="0"/>
          </a:p>
          <a:p>
            <a:pPr algn="ctr"/>
            <a:endParaRPr lang="en-US" sz="1400" b="1" dirty="0"/>
          </a:p>
          <a:p>
            <a:pPr algn="ctr"/>
            <a:r>
              <a:rPr lang="en-US" sz="4000" b="1" dirty="0" smtClean="0"/>
              <a:t>Results</a:t>
            </a:r>
            <a:endParaRPr lang="en-US" sz="1600" b="1" dirty="0" smtClean="0"/>
          </a:p>
          <a:p>
            <a:r>
              <a:rPr lang="en-US" sz="1600" dirty="0"/>
              <a:t>	</a:t>
            </a:r>
          </a:p>
          <a:p>
            <a:r>
              <a:rPr lang="en-US" sz="3600" dirty="0" smtClean="0"/>
              <a:t>	As Table 1 shows, religious fundamentalism is significantly and positively correlated with  </a:t>
            </a:r>
            <a:r>
              <a:rPr lang="en-US" sz="3600" dirty="0"/>
              <a:t>responsibility for success and failure, self-esteem, intrinsic religiosity, extrinsic religiosity, and positive religious </a:t>
            </a:r>
            <a:r>
              <a:rPr lang="en-US" sz="3600" dirty="0" smtClean="0"/>
              <a:t>coping.  Religious fundamentalism is negatively correlated with avoidant </a:t>
            </a:r>
            <a:r>
              <a:rPr lang="en-US" sz="3600" dirty="0"/>
              <a:t>attachment to God and quest religiosity. </a:t>
            </a:r>
          </a:p>
          <a:p>
            <a:r>
              <a:rPr lang="en-US" sz="3600" dirty="0" smtClean="0"/>
              <a:t>	We </a:t>
            </a:r>
            <a:r>
              <a:rPr lang="en-US" sz="3600" dirty="0"/>
              <a:t>conducted a series of eleven independent sample </a:t>
            </a:r>
            <a:r>
              <a:rPr lang="en-US" sz="3600" i="1" dirty="0"/>
              <a:t>t</a:t>
            </a:r>
            <a:r>
              <a:rPr lang="en-US" sz="3600" dirty="0"/>
              <a:t>-tests comparing subjects who scored low in </a:t>
            </a:r>
            <a:r>
              <a:rPr lang="en-US" sz="3600" dirty="0" smtClean="0"/>
              <a:t>fundamentalism (bottom third </a:t>
            </a:r>
            <a:r>
              <a:rPr lang="en-US" sz="3600" dirty="0"/>
              <a:t>on the </a:t>
            </a:r>
            <a:r>
              <a:rPr lang="en-US" sz="3600" dirty="0" smtClean="0"/>
              <a:t>IFS) </a:t>
            </a:r>
            <a:r>
              <a:rPr lang="en-US" sz="3600" dirty="0"/>
              <a:t>to subjects who scored </a:t>
            </a:r>
            <a:r>
              <a:rPr lang="en-US" sz="3600" dirty="0" smtClean="0"/>
              <a:t>high (top third). Results </a:t>
            </a:r>
            <a:r>
              <a:rPr lang="en-US" sz="3600" dirty="0"/>
              <a:t>for these analyses can be found in Table 2. </a:t>
            </a:r>
            <a:r>
              <a:rPr lang="en-US" sz="3600" dirty="0" smtClean="0"/>
              <a:t> Relative to low fundamentalists, high </a:t>
            </a:r>
            <a:r>
              <a:rPr lang="en-US" sz="3600" dirty="0"/>
              <a:t>fundamentalists </a:t>
            </a:r>
            <a:r>
              <a:rPr lang="en-US" sz="3600" dirty="0" smtClean="0"/>
              <a:t>perceived more responsibility </a:t>
            </a:r>
            <a:r>
              <a:rPr lang="en-US" sz="3600" dirty="0"/>
              <a:t>for success, </a:t>
            </a:r>
            <a:r>
              <a:rPr lang="en-US" sz="3600" dirty="0" smtClean="0"/>
              <a:t>had higher levels of self-esteem</a:t>
            </a:r>
            <a:r>
              <a:rPr lang="en-US" sz="3600" dirty="0"/>
              <a:t>, intrinsic religiosity, extrinsic religiosity, and positive religious </a:t>
            </a:r>
            <a:r>
              <a:rPr lang="en-US" sz="3600" dirty="0" smtClean="0"/>
              <a:t>coping.  Low </a:t>
            </a:r>
            <a:r>
              <a:rPr lang="en-US" sz="3600" dirty="0"/>
              <a:t>fundamentalists </a:t>
            </a:r>
            <a:r>
              <a:rPr lang="en-US" sz="3600" dirty="0" smtClean="0"/>
              <a:t>had </a:t>
            </a:r>
            <a:r>
              <a:rPr lang="en-US" sz="3600" dirty="0"/>
              <a:t>significantly higher avoidant attachment to God and </a:t>
            </a:r>
            <a:r>
              <a:rPr lang="en-US" sz="3600" dirty="0" smtClean="0"/>
              <a:t>scored higher on quest </a:t>
            </a:r>
            <a:r>
              <a:rPr lang="en-US" sz="3600" dirty="0"/>
              <a:t>religiosity than </a:t>
            </a:r>
            <a:r>
              <a:rPr lang="en-US" sz="3600" dirty="0" smtClean="0"/>
              <a:t>did high </a:t>
            </a:r>
            <a:r>
              <a:rPr lang="en-US" sz="3600" dirty="0"/>
              <a:t>fundamentalists</a:t>
            </a:r>
            <a:r>
              <a:rPr lang="en-US" sz="3600" dirty="0" smtClean="0"/>
              <a:t>.</a:t>
            </a:r>
            <a:endParaRPr lang="en-US" sz="1400" dirty="0" smtClean="0"/>
          </a:p>
          <a:p>
            <a:endParaRPr lang="en-US" sz="1400" dirty="0"/>
          </a:p>
          <a:p>
            <a:pPr algn="ctr"/>
            <a:r>
              <a:rPr lang="en-US" sz="4000" b="1" dirty="0">
                <a:cs typeface="Times New Roman" pitchFamily="18" charset="0"/>
              </a:rPr>
              <a:t>Discussion</a:t>
            </a:r>
          </a:p>
          <a:p>
            <a:pPr algn="ctr"/>
            <a:endParaRPr lang="en-US" sz="1400" b="1" dirty="0">
              <a:cs typeface="Times New Roman" pitchFamily="18" charset="0"/>
            </a:endParaRPr>
          </a:p>
          <a:p>
            <a:r>
              <a:rPr lang="en-US" sz="3600" dirty="0"/>
              <a:t>	</a:t>
            </a:r>
            <a:r>
              <a:rPr lang="en-US" sz="3600" dirty="0" smtClean="0"/>
              <a:t>We found that religious fundamentalists—relative to theists low on fundamentalism—had higher levels of </a:t>
            </a:r>
            <a:r>
              <a:rPr lang="en-US" sz="3600" dirty="0"/>
              <a:t>self-esteem, </a:t>
            </a:r>
            <a:r>
              <a:rPr lang="en-US" sz="3600" dirty="0" smtClean="0"/>
              <a:t>perceived a greater sense </a:t>
            </a:r>
            <a:r>
              <a:rPr lang="en-US" sz="3600" dirty="0"/>
              <a:t>of control over </a:t>
            </a:r>
            <a:r>
              <a:rPr lang="en-US" sz="3600" dirty="0" smtClean="0"/>
              <a:t>positive </a:t>
            </a:r>
            <a:r>
              <a:rPr lang="en-US" sz="3600" dirty="0"/>
              <a:t>life events, </a:t>
            </a:r>
            <a:r>
              <a:rPr lang="en-US" sz="3600" dirty="0" smtClean="0"/>
              <a:t>reported lower levels of avoidant attachment to God, </a:t>
            </a:r>
            <a:r>
              <a:rPr lang="en-US" sz="3600" dirty="0"/>
              <a:t>and </a:t>
            </a:r>
            <a:r>
              <a:rPr lang="en-US" sz="3600" dirty="0" smtClean="0"/>
              <a:t>reported employing positive </a:t>
            </a:r>
            <a:r>
              <a:rPr lang="en-US" sz="3600" dirty="0"/>
              <a:t>religious coping methods more often</a:t>
            </a:r>
            <a:r>
              <a:rPr lang="en-US" sz="3600" dirty="0" smtClean="0"/>
              <a:t>..</a:t>
            </a:r>
            <a:endParaRPr lang="en-US" sz="3600" dirty="0"/>
          </a:p>
          <a:p>
            <a:endParaRPr lang="en-US" sz="3600" dirty="0" smtClean="0"/>
          </a:p>
          <a:p>
            <a:r>
              <a:rPr lang="en-US" sz="3600" dirty="0" smtClean="0"/>
              <a:t>	</a:t>
            </a:r>
            <a:endParaRPr lang="en-US" sz="3600" dirty="0"/>
          </a:p>
        </p:txBody>
      </p:sp>
      <p:sp>
        <p:nvSpPr>
          <p:cNvPr id="2057" name="Rectangle 9"/>
          <p:cNvSpPr>
            <a:spLocks noChangeArrowheads="1"/>
          </p:cNvSpPr>
          <p:nvPr/>
        </p:nvSpPr>
        <p:spPr bwMode="auto">
          <a:xfrm>
            <a:off x="22326600" y="15392400"/>
            <a:ext cx="51206400" cy="0"/>
          </a:xfrm>
          <a:prstGeom prst="rect">
            <a:avLst/>
          </a:prstGeom>
          <a:noFill/>
          <a:ln w="9525">
            <a:noFill/>
            <a:miter lim="800000"/>
            <a:headEnd/>
            <a:tailEnd/>
          </a:ln>
          <a:effectLst/>
        </p:spPr>
        <p:txBody>
          <a:bodyPr>
            <a:spAutoFit/>
          </a:bodyPr>
          <a:lstStyle/>
          <a:p>
            <a:endParaRPr lang="en-US" dirty="0"/>
          </a:p>
        </p:txBody>
      </p:sp>
      <p:sp>
        <p:nvSpPr>
          <p:cNvPr id="2060" name="Text Box 12"/>
          <p:cNvSpPr txBox="1">
            <a:spLocks noChangeArrowheads="1"/>
          </p:cNvSpPr>
          <p:nvPr/>
        </p:nvSpPr>
        <p:spPr bwMode="auto">
          <a:xfrm>
            <a:off x="33604200" y="26388361"/>
            <a:ext cx="15240000" cy="11787839"/>
          </a:xfrm>
          <a:prstGeom prst="rect">
            <a:avLst/>
          </a:prstGeom>
          <a:noFill/>
          <a:ln w="9525">
            <a:noFill/>
            <a:miter lim="800000"/>
            <a:headEnd/>
            <a:tailEnd/>
          </a:ln>
          <a:effectLst/>
        </p:spPr>
        <p:txBody>
          <a:bodyPr wrap="square">
            <a:spAutoFit/>
          </a:bodyPr>
          <a:lstStyle/>
          <a:p>
            <a:pPr algn="ctr"/>
            <a:r>
              <a:rPr lang="en-US" b="1" dirty="0">
                <a:cs typeface="Times New Roman" pitchFamily="18" charset="0"/>
              </a:rPr>
              <a:t>References</a:t>
            </a:r>
          </a:p>
          <a:p>
            <a:r>
              <a:rPr lang="en-US" sz="2800" dirty="0"/>
              <a:t>Beck, R., &amp; McDonald, A. (2004). Attachment to God: The Attachment to God Inventory, Tests of </a:t>
            </a:r>
            <a:r>
              <a:rPr lang="en-US" sz="2800" dirty="0" smtClean="0"/>
              <a:t>	Working </a:t>
            </a:r>
            <a:r>
              <a:rPr lang="en-US" sz="2800" dirty="0"/>
              <a:t>Model Correspondence, and an Exploration of Faith Group Differences. </a:t>
            </a:r>
            <a:r>
              <a:rPr lang="en-US" sz="2800" i="1" dirty="0"/>
              <a:t>Journal of </a:t>
            </a:r>
            <a:r>
              <a:rPr lang="en-US" sz="2800" i="1" dirty="0" smtClean="0"/>
              <a:t>	Psychology </a:t>
            </a:r>
            <a:r>
              <a:rPr lang="en-US" sz="2800" i="1" dirty="0"/>
              <a:t>and Theology, 32, 92-103</a:t>
            </a:r>
            <a:r>
              <a:rPr lang="en-US" sz="2800" dirty="0"/>
              <a:t>.</a:t>
            </a:r>
          </a:p>
          <a:p>
            <a:r>
              <a:rPr lang="en-US" sz="2800" dirty="0"/>
              <a:t>Berry, D. M., &amp; York, K. (2011). Depression and religiosity and/or spirituality in college: A </a:t>
            </a:r>
            <a:r>
              <a:rPr lang="en-US" sz="2800" dirty="0" smtClean="0"/>
              <a:t>	longitudinal survey </a:t>
            </a:r>
            <a:r>
              <a:rPr lang="en-US" sz="2800" dirty="0"/>
              <a:t>of students in the USA. </a:t>
            </a:r>
            <a:r>
              <a:rPr lang="en-US" sz="2800" i="1" dirty="0"/>
              <a:t>Nursing and Health Sciences, 13, 76-83</a:t>
            </a:r>
            <a:r>
              <a:rPr lang="en-US" sz="2800" dirty="0"/>
              <a:t>.</a:t>
            </a:r>
          </a:p>
          <a:p>
            <a:r>
              <a:rPr lang="en-US" sz="2800" dirty="0"/>
              <a:t>Cole, J. C., Rabin, A. S., Smith, T. L., &amp; Kaufman, A. S. (2004). Development and Validation of a </a:t>
            </a:r>
            <a:r>
              <a:rPr lang="en-US" sz="2800" dirty="0" err="1"/>
              <a:t>Rasch</a:t>
            </a:r>
            <a:r>
              <a:rPr lang="en-US" sz="2800" dirty="0" smtClean="0"/>
              <a:t>-	Derived </a:t>
            </a:r>
            <a:r>
              <a:rPr lang="en-US" sz="2800" dirty="0"/>
              <a:t>CES-D Short Form. </a:t>
            </a:r>
            <a:r>
              <a:rPr lang="en-US" sz="2800" i="1" dirty="0"/>
              <a:t>Psychological Assessment: A Journal of Consulting and </a:t>
            </a:r>
            <a:r>
              <a:rPr lang="en-US" sz="2800" i="1" dirty="0" smtClean="0"/>
              <a:t>Clinical 	Psychology</a:t>
            </a:r>
            <a:r>
              <a:rPr lang="en-US" sz="2800" i="1" dirty="0"/>
              <a:t>, 16, 360-372</a:t>
            </a:r>
            <a:r>
              <a:rPr lang="en-US" sz="2800" dirty="0"/>
              <a:t>.</a:t>
            </a:r>
          </a:p>
          <a:p>
            <a:r>
              <a:rPr lang="en-US" sz="2800" dirty="0" smtClean="0"/>
              <a:t>Hills</a:t>
            </a:r>
            <a:r>
              <a:rPr lang="en-US" sz="2800" dirty="0"/>
              <a:t>, P., Francis, L. J., &amp; Robbins, M. (2005). The development of the Revised Religious Life Inventory </a:t>
            </a:r>
            <a:r>
              <a:rPr lang="en-US" sz="2800" dirty="0" smtClean="0"/>
              <a:t>	(</a:t>
            </a:r>
            <a:r>
              <a:rPr lang="en-US" sz="2800" dirty="0"/>
              <a:t>RLI-R) by exploratory and confirmatory factor analysis. </a:t>
            </a:r>
            <a:r>
              <a:rPr lang="en-US" sz="2800" i="1" dirty="0"/>
              <a:t>Personality and Individual </a:t>
            </a:r>
            <a:r>
              <a:rPr lang="en-US" sz="2800" i="1" dirty="0" smtClean="0"/>
              <a:t>Difference</a:t>
            </a:r>
            <a:r>
              <a:rPr lang="en-US" sz="2800" i="1" dirty="0"/>
              <a:t>, </a:t>
            </a:r>
            <a:r>
              <a:rPr lang="en-US" sz="2800" i="1" dirty="0" smtClean="0"/>
              <a:t>	36</a:t>
            </a:r>
            <a:r>
              <a:rPr lang="en-US" sz="2800" i="1" dirty="0"/>
              <a:t>, 1389-1399</a:t>
            </a:r>
            <a:r>
              <a:rPr lang="en-US" sz="2800" dirty="0"/>
              <a:t>.</a:t>
            </a:r>
          </a:p>
          <a:p>
            <a:r>
              <a:rPr lang="en-US" sz="2800" dirty="0" err="1"/>
              <a:t>Mirowsky</a:t>
            </a:r>
            <a:r>
              <a:rPr lang="en-US" sz="2800" dirty="0"/>
              <a:t>, J., &amp; Ross, C. E. (1990). Control or Defense? Depression and the Sense of Control over </a:t>
            </a:r>
            <a:r>
              <a:rPr lang="en-US" sz="2800" dirty="0" smtClean="0"/>
              <a:t>	Good and </a:t>
            </a:r>
            <a:r>
              <a:rPr lang="en-US" sz="2800" dirty="0"/>
              <a:t>Bad Outcomes. </a:t>
            </a:r>
            <a:r>
              <a:rPr lang="en-US" sz="2800" i="1" dirty="0"/>
              <a:t>Journal of Health and Social Behavior, 31, 71-86</a:t>
            </a:r>
            <a:r>
              <a:rPr lang="en-US" sz="2800" dirty="0"/>
              <a:t>. </a:t>
            </a:r>
          </a:p>
          <a:p>
            <a:r>
              <a:rPr lang="en-US" sz="2800" dirty="0" err="1"/>
              <a:t>Pargament</a:t>
            </a:r>
            <a:r>
              <a:rPr lang="en-US" sz="2800" dirty="0"/>
              <a:t> K., </a:t>
            </a:r>
            <a:r>
              <a:rPr lang="en-US" sz="2800" dirty="0" err="1"/>
              <a:t>Feuille</a:t>
            </a:r>
            <a:r>
              <a:rPr lang="en-US" sz="2800" dirty="0"/>
              <a:t>, M., &amp; </a:t>
            </a:r>
            <a:r>
              <a:rPr lang="en-US" sz="2800" dirty="0" err="1"/>
              <a:t>Burdzy</a:t>
            </a:r>
            <a:r>
              <a:rPr lang="en-US" sz="2800" dirty="0"/>
              <a:t>, D. (2011). The Brief RCOPE: Current Psychometric Status of a </a:t>
            </a:r>
            <a:r>
              <a:rPr lang="en-US" sz="2800" dirty="0" smtClean="0"/>
              <a:t>	Short </a:t>
            </a:r>
            <a:r>
              <a:rPr lang="en-US" sz="2800" dirty="0"/>
              <a:t>Measure of Religious Coping. </a:t>
            </a:r>
            <a:r>
              <a:rPr lang="en-US" sz="2800" i="1" dirty="0"/>
              <a:t>Religions, 2, 51-76</a:t>
            </a:r>
            <a:r>
              <a:rPr lang="en-US" sz="2800" dirty="0"/>
              <a:t>.</a:t>
            </a:r>
          </a:p>
          <a:p>
            <a:r>
              <a:rPr lang="en-US" sz="2800" dirty="0" smtClean="0"/>
              <a:t>Rosenberg</a:t>
            </a:r>
            <a:r>
              <a:rPr lang="en-US" sz="2800" dirty="0"/>
              <a:t>, M. (1965). </a:t>
            </a:r>
            <a:r>
              <a:rPr lang="en-US" sz="2800" i="1" dirty="0"/>
              <a:t>Society and the adolescent self-image</a:t>
            </a:r>
            <a:r>
              <a:rPr lang="en-US" sz="2800" dirty="0"/>
              <a:t>. Princeton, NJ: Princeton University Press.</a:t>
            </a:r>
          </a:p>
          <a:p>
            <a:r>
              <a:rPr lang="en-US" sz="2800" dirty="0" err="1"/>
              <a:t>Rowatt</a:t>
            </a:r>
            <a:r>
              <a:rPr lang="en-US" sz="2800" dirty="0"/>
              <a:t>, W. C., and Kirkpatrick, L. A. (2002). Two Dimensions of Attachment to God and Their Relation </a:t>
            </a:r>
            <a:r>
              <a:rPr lang="en-US" sz="2800" dirty="0" smtClean="0"/>
              <a:t>	to </a:t>
            </a:r>
            <a:r>
              <a:rPr lang="en-US" sz="2800" dirty="0"/>
              <a:t>Affect, Religiosity, and Personality Constructs. </a:t>
            </a:r>
            <a:r>
              <a:rPr lang="en-US" sz="2800" i="1" dirty="0"/>
              <a:t>Journal for the Scientific Study of </a:t>
            </a:r>
            <a:r>
              <a:rPr lang="en-US" sz="2800" i="1" dirty="0" smtClean="0"/>
              <a:t>Religion</a:t>
            </a:r>
            <a:r>
              <a:rPr lang="en-US" sz="2800" i="1" dirty="0"/>
              <a:t>, 41, </a:t>
            </a:r>
            <a:r>
              <a:rPr lang="en-US" sz="2800" i="1" dirty="0" smtClean="0"/>
              <a:t>	637</a:t>
            </a:r>
            <a:r>
              <a:rPr lang="en-US" sz="2800" i="1" dirty="0"/>
              <a:t>-651</a:t>
            </a:r>
            <a:r>
              <a:rPr lang="en-US" sz="2800" dirty="0"/>
              <a:t>.</a:t>
            </a:r>
          </a:p>
          <a:p>
            <a:r>
              <a:rPr lang="en-US" sz="2800" dirty="0"/>
              <a:t>Thompson, M. S., Thomas, M. E., &amp; Head, R. N. (2012). Race, Socioeconomic Status, and Self-Esteem: </a:t>
            </a:r>
            <a:r>
              <a:rPr lang="en-US" sz="2800" dirty="0" smtClean="0"/>
              <a:t>	The </a:t>
            </a:r>
            <a:r>
              <a:rPr lang="en-US" sz="2800" dirty="0"/>
              <a:t>Impact of Religiosity. </a:t>
            </a:r>
            <a:r>
              <a:rPr lang="en-US" sz="2800" i="1" dirty="0"/>
              <a:t>Sociological Spectrum, 32, 388-405</a:t>
            </a:r>
            <a:r>
              <a:rPr lang="en-US" sz="2800" dirty="0"/>
              <a:t>.</a:t>
            </a:r>
          </a:p>
          <a:p>
            <a:r>
              <a:rPr lang="en-US" sz="2800" dirty="0"/>
              <a:t>Williamson, W. P., Hood, R. W., Ahmad, A., </a:t>
            </a:r>
            <a:r>
              <a:rPr lang="en-US" sz="2800" dirty="0" err="1"/>
              <a:t>Sadiq</a:t>
            </a:r>
            <a:r>
              <a:rPr lang="en-US" sz="2800" dirty="0"/>
              <a:t>, M., &amp; Hill, P. C. (2010). The </a:t>
            </a:r>
            <a:r>
              <a:rPr lang="en-US" sz="2800" dirty="0" err="1" smtClean="0"/>
              <a:t>Intratextual</a:t>
            </a:r>
            <a:r>
              <a:rPr lang="en-US" sz="2800" dirty="0" smtClean="0"/>
              <a:t> </a:t>
            </a:r>
            <a:r>
              <a:rPr lang="en-US" sz="2800" dirty="0" err="1" smtClean="0"/>
              <a:t>Funda</a:t>
            </a:r>
            <a:r>
              <a:rPr lang="en-US" sz="2800" dirty="0" smtClean="0"/>
              <a:t>-</a:t>
            </a:r>
          </a:p>
          <a:p>
            <a:r>
              <a:rPr lang="en-US" sz="2800" dirty="0"/>
              <a:t>	</a:t>
            </a:r>
            <a:r>
              <a:rPr lang="en-US" sz="2800" dirty="0" smtClean="0"/>
              <a:t>mentalism </a:t>
            </a:r>
            <a:r>
              <a:rPr lang="en-US" sz="2800" dirty="0"/>
              <a:t>Scale: cross-cultural application, validity evidence, and relationship with </a:t>
            </a:r>
            <a:r>
              <a:rPr lang="en-US" sz="2800" dirty="0" smtClean="0"/>
              <a:t>religious </a:t>
            </a:r>
          </a:p>
          <a:p>
            <a:r>
              <a:rPr lang="en-US" sz="2800" dirty="0"/>
              <a:t>	</a:t>
            </a:r>
            <a:r>
              <a:rPr lang="en-US" sz="2800" dirty="0" smtClean="0"/>
              <a:t>orientation </a:t>
            </a:r>
            <a:r>
              <a:rPr lang="en-US" sz="2800" dirty="0"/>
              <a:t>and the Big 5 factor markers. </a:t>
            </a:r>
            <a:r>
              <a:rPr lang="en-US" sz="2800" i="1" dirty="0"/>
              <a:t>Mental Health, Religion &amp; Culture, 13, </a:t>
            </a:r>
            <a:r>
              <a:rPr lang="en-US" sz="2800" i="1" dirty="0" smtClean="0"/>
              <a:t>721-747</a:t>
            </a:r>
            <a:r>
              <a:rPr lang="en-US" sz="2800" dirty="0"/>
              <a:t>.</a:t>
            </a:r>
          </a:p>
          <a:p>
            <a:endParaRPr lang="en-US" sz="2800" dirty="0"/>
          </a:p>
        </p:txBody>
      </p:sp>
      <p:sp>
        <p:nvSpPr>
          <p:cNvPr id="25" name="TextBox 24"/>
          <p:cNvSpPr txBox="1"/>
          <p:nvPr/>
        </p:nvSpPr>
        <p:spPr>
          <a:xfrm>
            <a:off x="33604200" y="4800600"/>
            <a:ext cx="15240000" cy="6186309"/>
          </a:xfrm>
          <a:prstGeom prst="rect">
            <a:avLst/>
          </a:prstGeom>
          <a:noFill/>
        </p:spPr>
        <p:txBody>
          <a:bodyPr wrap="square" rtlCol="0">
            <a:spAutoFit/>
          </a:bodyPr>
          <a:lstStyle/>
          <a:p>
            <a:r>
              <a:rPr lang="en-US" sz="3600" dirty="0" smtClean="0"/>
              <a:t>	More specifically related to our hypothesis, religious fundamentalism was strongly and positively correlated with intrinsic religiosity, and fundamentalism related to the other variables in this study in the same direction and with approximately the same magnitude as intrinsic religiosity related to those variables.  Although the two constructs are conceptually distinct, this research suggests that religious fundamentalism and intrinsic religiosity overlap to a considerable degree, at least in this predominantly Christian sample.  </a:t>
            </a:r>
          </a:p>
          <a:p>
            <a:r>
              <a:rPr lang="en-US" sz="3600" dirty="0" smtClean="0"/>
              <a:t>	Future research should examine the relationship between religious fundamentalism and other measures of overall psychological well-being, and should sample from non-Christian populations to determine the extent to which fundamentalism and intrinsic religiosity overlap.</a:t>
            </a:r>
            <a:endParaRPr lang="en-US" dirty="0" smtClean="0"/>
          </a:p>
        </p:txBody>
      </p:sp>
      <p:sp>
        <p:nvSpPr>
          <p:cNvPr id="35" name="TextBox 34"/>
          <p:cNvSpPr txBox="1"/>
          <p:nvPr/>
        </p:nvSpPr>
        <p:spPr>
          <a:xfrm>
            <a:off x="37490400" y="14706600"/>
            <a:ext cx="1295400" cy="584775"/>
          </a:xfrm>
          <a:prstGeom prst="rect">
            <a:avLst/>
          </a:prstGeom>
          <a:noFill/>
        </p:spPr>
        <p:txBody>
          <a:bodyPr wrap="square" rtlCol="0">
            <a:spAutoFit/>
          </a:bodyPr>
          <a:lstStyle/>
          <a:p>
            <a:endParaRPr lang="en-US" dirty="0"/>
          </a:p>
        </p:txBody>
      </p:sp>
      <p:sp>
        <p:nvSpPr>
          <p:cNvPr id="2065" name="Rectangle 17"/>
          <p:cNvSpPr>
            <a:spLocks noChangeArrowheads="1"/>
          </p:cNvSpPr>
          <p:nvPr/>
        </p:nvSpPr>
        <p:spPr bwMode="auto">
          <a:xfrm>
            <a:off x="0" y="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4" name="Rectangle 2"/>
          <p:cNvSpPr>
            <a:spLocks noChangeArrowheads="1"/>
          </p:cNvSpPr>
          <p:nvPr/>
        </p:nvSpPr>
        <p:spPr bwMode="auto">
          <a:xfrm>
            <a:off x="0" y="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649144"/>
            <a:ext cx="475598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339000" y="649144"/>
            <a:ext cx="475598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Table 3"/>
          <p:cNvGraphicFramePr>
            <a:graphicFrameLocks noGrp="1"/>
          </p:cNvGraphicFramePr>
          <p:nvPr>
            <p:extLst>
              <p:ext uri="{D42A27DB-BD31-4B8C-83A1-F6EECF244321}">
                <p14:modId xmlns:p14="http://schemas.microsoft.com/office/powerpoint/2010/main" val="1623895842"/>
              </p:ext>
            </p:extLst>
          </p:nvPr>
        </p:nvGraphicFramePr>
        <p:xfrm>
          <a:off x="33604200" y="11377191"/>
          <a:ext cx="14782801" cy="14954017"/>
        </p:xfrm>
        <a:graphic>
          <a:graphicData uri="http://schemas.openxmlformats.org/drawingml/2006/table">
            <a:tbl>
              <a:tblPr firstRow="1" bandRow="1">
                <a:tableStyleId>{F5AB1C69-6EDB-4FF4-983F-18BD219EF322}</a:tableStyleId>
              </a:tblPr>
              <a:tblGrid>
                <a:gridCol w="3796676"/>
                <a:gridCol w="1696387"/>
                <a:gridCol w="1938728"/>
                <a:gridCol w="1938728"/>
                <a:gridCol w="2019508"/>
                <a:gridCol w="1696387"/>
                <a:gridCol w="1696387"/>
              </a:tblGrid>
              <a:tr h="583009">
                <a:tc gridSpan="7">
                  <a:txBody>
                    <a:bodyPr/>
                    <a:lstStyle/>
                    <a:p>
                      <a:r>
                        <a:rPr lang="en-US" sz="3200" b="0" dirty="0" smtClean="0">
                          <a:solidFill>
                            <a:srgbClr val="000000"/>
                          </a:solidFill>
                        </a:rPr>
                        <a:t>Table</a:t>
                      </a:r>
                      <a:r>
                        <a:rPr lang="en-US" sz="3200" b="0" baseline="0" dirty="0" smtClean="0">
                          <a:solidFill>
                            <a:srgbClr val="000000"/>
                          </a:solidFill>
                        </a:rPr>
                        <a:t> 2   Means and Standard Deviations for Subject High and Low on Fundamentalism</a:t>
                      </a:r>
                    </a:p>
                    <a:p>
                      <a:r>
                        <a:rPr lang="en-US" sz="800" b="0" baseline="0" dirty="0" smtClean="0">
                          <a:solidFill>
                            <a:srgbClr val="000000"/>
                          </a:solidFill>
                        </a:rPr>
                        <a:t> </a:t>
                      </a:r>
                      <a:endParaRPr lang="en-US" sz="800" b="0" dirty="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3600" b="0" dirty="0">
                        <a:solidFill>
                          <a:schemeClr val="tx1"/>
                        </a:solidFill>
                      </a:endParaRPr>
                    </a:p>
                  </a:txBody>
                  <a:tcPr/>
                </a:tc>
                <a:tc hMerge="1">
                  <a:txBody>
                    <a:bodyPr/>
                    <a:lstStyle/>
                    <a:p>
                      <a:endParaRPr lang="en-US" sz="3600" b="0" dirty="0">
                        <a:solidFill>
                          <a:schemeClr val="tx1"/>
                        </a:solidFill>
                      </a:endParaRPr>
                    </a:p>
                  </a:txBody>
                  <a:tcPr/>
                </a:tc>
                <a:tc hMerge="1">
                  <a:txBody>
                    <a:bodyPr/>
                    <a:lstStyle/>
                    <a:p>
                      <a:endParaRPr lang="en-US" sz="3600" b="0" dirty="0">
                        <a:solidFill>
                          <a:schemeClr val="tx1"/>
                        </a:solidFill>
                      </a:endParaRPr>
                    </a:p>
                  </a:txBody>
                  <a:tcPr/>
                </a:tc>
                <a:tc hMerge="1">
                  <a:txBody>
                    <a:bodyPr/>
                    <a:lstStyle/>
                    <a:p>
                      <a:endParaRPr lang="en-US" sz="3600" b="0" dirty="0">
                        <a:solidFill>
                          <a:schemeClr val="tx1"/>
                        </a:solidFill>
                      </a:endParaRPr>
                    </a:p>
                  </a:txBody>
                  <a:tcPr/>
                </a:tc>
                <a:tc hMerge="1">
                  <a:txBody>
                    <a:bodyPr/>
                    <a:lstStyle/>
                    <a:p>
                      <a:endParaRPr lang="en-US" sz="3600" b="0" dirty="0">
                        <a:solidFill>
                          <a:schemeClr val="tx1"/>
                        </a:solidFill>
                      </a:endParaRPr>
                    </a:p>
                  </a:txBody>
                  <a:tcPr/>
                </a:tc>
                <a:tc hMerge="1">
                  <a:txBody>
                    <a:bodyPr/>
                    <a:lstStyle/>
                    <a:p>
                      <a:endParaRPr lang="en-US" sz="3600" b="0" dirty="0">
                        <a:solidFill>
                          <a:schemeClr val="tx1"/>
                        </a:solidFill>
                      </a:endParaRPr>
                    </a:p>
                  </a:txBody>
                  <a:tcPr/>
                </a:tc>
              </a:tr>
              <a:tr h="1247788">
                <a:tc>
                  <a:txBody>
                    <a:bodyPr/>
                    <a:lstStyle/>
                    <a:p>
                      <a:endParaRPr 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algn="ctr"/>
                      <a:r>
                        <a:rPr lang="en-US" sz="3200" u="sng" dirty="0" smtClean="0"/>
                        <a:t>Low Fundament. (n=118)</a:t>
                      </a:r>
                      <a:endParaRPr lang="en-US" sz="3200" b="0" u="sng"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sz="3600" b="0" dirty="0">
                        <a:solidFill>
                          <a:schemeClr val="tx1"/>
                        </a:solidFill>
                      </a:endParaRPr>
                    </a:p>
                  </a:txBody>
                  <a:tcPr/>
                </a:tc>
                <a:tc gridSpan="2">
                  <a:txBody>
                    <a:bodyPr/>
                    <a:lstStyle/>
                    <a:p>
                      <a:pPr algn="ctr"/>
                      <a:r>
                        <a:rPr lang="en-US" sz="3200" u="sng" dirty="0" smtClean="0"/>
                        <a:t>High Fundament.</a:t>
                      </a:r>
                      <a:r>
                        <a:rPr lang="en-US" sz="3200" u="sng" baseline="0" dirty="0" smtClean="0"/>
                        <a:t> (n=125)</a:t>
                      </a:r>
                      <a:endParaRPr lang="en-US" sz="3200" b="0" u="sng" dirty="0" smtClean="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sz="3600" b="0" dirty="0">
                        <a:solidFill>
                          <a:schemeClr val="tx1"/>
                        </a:solidFill>
                      </a:endParaRPr>
                    </a:p>
                  </a:txBody>
                  <a:tcPr/>
                </a:tc>
                <a:tc>
                  <a:txBody>
                    <a:bodyPr/>
                    <a:lstStyle/>
                    <a:p>
                      <a:endParaRPr 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sz="3200" b="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583009">
                <a:tc>
                  <a:txBody>
                    <a:bodyPr/>
                    <a:lstStyle/>
                    <a:p>
                      <a:pPr algn="l"/>
                      <a:endParaRPr lang="en-US" sz="3200" b="0"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u="sng" dirty="0" smtClean="0"/>
                        <a:t>Mean</a:t>
                      </a:r>
                      <a:endParaRPr lang="en-US" sz="3200" b="0"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u="sng" dirty="0" smtClean="0"/>
                        <a:t>St.</a:t>
                      </a:r>
                      <a:r>
                        <a:rPr lang="en-US" sz="3200" u="sng" baseline="0" dirty="0" smtClean="0"/>
                        <a:t> Dev.</a:t>
                      </a:r>
                      <a:endParaRPr lang="en-US" sz="3200" b="0"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u="sng" dirty="0" smtClean="0"/>
                        <a:t>Mean</a:t>
                      </a:r>
                      <a:endParaRPr lang="en-US" sz="3200" b="0"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u="sng" dirty="0" smtClean="0"/>
                        <a:t>St. Dev.</a:t>
                      </a:r>
                      <a:endParaRPr lang="en-US" sz="3200" b="0"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i="1" u="sng" dirty="0" smtClean="0"/>
                        <a:t>t</a:t>
                      </a:r>
                      <a:endParaRPr lang="en-US" sz="3200" b="0" i="1"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u="sng" dirty="0" smtClean="0"/>
                        <a:t>d</a:t>
                      </a:r>
                      <a:endParaRPr lang="en-US" sz="3200" b="0" i="1"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u="sng" dirty="0" smtClean="0"/>
                        <a:t>Locus of Control</a:t>
                      </a:r>
                      <a:endParaRPr lang="en-US" sz="3200" b="0"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     For success</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.92</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.62</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1.20</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.62</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3.59</a:t>
                      </a:r>
                      <a:r>
                        <a:rPr lang="en-US" sz="3200" baseline="300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.46</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     For failure</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.57</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.72</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.74</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.64</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1.97</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Self-Esteem</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22.47</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9.69</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25.94</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8.34</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2.99</a:t>
                      </a:r>
                      <a:r>
                        <a:rPr lang="en-US" sz="3200" baseline="300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.38</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Depression</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17.90</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14.07</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15.56</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14.90</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1.26</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u="sng" dirty="0" smtClean="0"/>
                        <a:t>Attach. To God</a:t>
                      </a:r>
                      <a:endParaRPr lang="en-US" sz="3200" b="0"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     Anxiety</a:t>
                      </a:r>
                      <a:endParaRPr lang="en-US" sz="3200" b="0" dirty="0" smtClean="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38.72</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17.57</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40.10</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16.38</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.63</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     Avoidance</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64.31</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17.36</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32.93</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12.00</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16.31</a:t>
                      </a:r>
                      <a:r>
                        <a:rPr lang="en-US" sz="3200" baseline="300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2.09</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u="sng" dirty="0" smtClean="0"/>
                        <a:t>Religiosity</a:t>
                      </a:r>
                      <a:endParaRPr lang="en-US" sz="3200" b="0"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     Intrinsic</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33.75</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16.14</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65.83</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12.32</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17.35</a:t>
                      </a:r>
                      <a:r>
                        <a:rPr lang="en-US" sz="3200" baseline="300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2.27</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     Extrinsic</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25.42</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9.10</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28.86</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10.51</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2.73</a:t>
                      </a:r>
                      <a:r>
                        <a:rPr lang="en-US" sz="3200" baseline="300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.35</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     Quest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42.99</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13.01</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27.36</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1.16</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9.39</a:t>
                      </a:r>
                      <a:r>
                        <a:rPr lang="en-US" sz="3200" baseline="300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1.20</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u="sng" dirty="0" smtClean="0"/>
                        <a:t>Religious</a:t>
                      </a:r>
                      <a:r>
                        <a:rPr lang="en-US" sz="3200" u="sng" baseline="0" dirty="0" smtClean="0"/>
                        <a:t> Coping</a:t>
                      </a:r>
                      <a:endParaRPr lang="en-US" sz="3200" b="0" u="sng"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     Positive</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10.16</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6.09</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17.54</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3.39</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11.58</a:t>
                      </a:r>
                      <a:r>
                        <a:rPr lang="en-US" sz="3200" baseline="30000" dirty="0" smtClean="0"/>
                        <a:t>*</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200" dirty="0" smtClean="0"/>
                        <a:t>1.49</a:t>
                      </a:r>
                      <a:endParaRPr 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83009">
                <a:tc>
                  <a:txBody>
                    <a:bodyPr/>
                    <a:lstStyle/>
                    <a:p>
                      <a:pPr algn="l"/>
                      <a:r>
                        <a:rPr lang="en-US" sz="3200" dirty="0" smtClean="0"/>
                        <a:t>     Negative</a:t>
                      </a:r>
                      <a:endParaRPr 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smtClean="0"/>
                        <a:t>4.12</a:t>
                      </a:r>
                      <a:endParaRPr 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smtClean="0"/>
                        <a:t>4.28</a:t>
                      </a:r>
                      <a:endParaRPr 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smtClean="0"/>
                        <a:t>3.62</a:t>
                      </a:r>
                      <a:endParaRPr 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smtClean="0"/>
                        <a:t>3.81</a:t>
                      </a:r>
                      <a:endParaRPr 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smtClean="0"/>
                        <a:t>-.953</a:t>
                      </a:r>
                      <a:endParaRPr 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smtClean="0"/>
                        <a:t>--</a:t>
                      </a:r>
                    </a:p>
                    <a:p>
                      <a:pPr algn="ctr"/>
                      <a:endParaRPr lang="en-US" sz="1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83009">
                <a:tc gridSpan="7">
                  <a:txBody>
                    <a:bodyPr/>
                    <a:lstStyle/>
                    <a:p>
                      <a:pPr algn="l"/>
                      <a:r>
                        <a:rPr lang="en-US" sz="3200" dirty="0" smtClean="0"/>
                        <a:t>  *</a:t>
                      </a:r>
                      <a:r>
                        <a:rPr lang="en-US" sz="3200" i="1" dirty="0" smtClean="0"/>
                        <a:t>p</a:t>
                      </a:r>
                      <a:r>
                        <a:rPr lang="en-US" sz="3200" dirty="0" smtClean="0"/>
                        <a:t> &lt; .01</a:t>
                      </a:r>
                      <a:r>
                        <a:rPr lang="en-US" sz="3200" baseline="0" dirty="0" smtClean="0"/>
                        <a:t>     **</a:t>
                      </a:r>
                      <a:r>
                        <a:rPr lang="en-US" sz="3200" i="1" baseline="0" dirty="0" smtClean="0"/>
                        <a:t>p</a:t>
                      </a:r>
                      <a:r>
                        <a:rPr lang="en-US" sz="3200" baseline="0" dirty="0" smtClean="0"/>
                        <a:t> &lt; .001</a:t>
                      </a:r>
                      <a:r>
                        <a:rPr lang="en-US" sz="3200" dirty="0" smtClean="0"/>
                        <a:t>    </a:t>
                      </a:r>
                      <a:endParaRPr 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pPr algn="ctr"/>
                      <a:endParaRPr lang="en-US" sz="3600" b="0" dirty="0">
                        <a:solidFill>
                          <a:schemeClr val="tx1"/>
                        </a:solidFill>
                      </a:endParaRPr>
                    </a:p>
                  </a:txBody>
                  <a:tcPr/>
                </a:tc>
                <a:tc hMerge="1">
                  <a:txBody>
                    <a:bodyPr/>
                    <a:lstStyle/>
                    <a:p>
                      <a:pPr algn="ctr"/>
                      <a:endParaRPr lang="en-US" sz="3600" b="0">
                        <a:solidFill>
                          <a:schemeClr val="tx1"/>
                        </a:solidFill>
                      </a:endParaRPr>
                    </a:p>
                  </a:txBody>
                  <a:tcPr/>
                </a:tc>
                <a:tc hMerge="1">
                  <a:txBody>
                    <a:bodyPr/>
                    <a:lstStyle/>
                    <a:p>
                      <a:pPr algn="ctr"/>
                      <a:endParaRPr lang="en-US" sz="3600" b="0" dirty="0">
                        <a:solidFill>
                          <a:schemeClr val="tx1"/>
                        </a:solidFill>
                      </a:endParaRPr>
                    </a:p>
                  </a:txBody>
                  <a:tcPr/>
                </a:tc>
                <a:tc hMerge="1">
                  <a:txBody>
                    <a:bodyPr/>
                    <a:lstStyle/>
                    <a:p>
                      <a:pPr algn="ctr"/>
                      <a:endParaRPr lang="en-US" sz="3600" b="0" dirty="0">
                        <a:solidFill>
                          <a:schemeClr val="tx1"/>
                        </a:solidFill>
                      </a:endParaRPr>
                    </a:p>
                  </a:txBody>
                  <a:tcPr/>
                </a:tc>
                <a:tc hMerge="1">
                  <a:txBody>
                    <a:bodyPr/>
                    <a:lstStyle/>
                    <a:p>
                      <a:pPr algn="ctr"/>
                      <a:endParaRPr lang="en-US" sz="3600" b="0" dirty="0">
                        <a:solidFill>
                          <a:schemeClr val="tx1"/>
                        </a:solidFill>
                      </a:endParaRPr>
                    </a:p>
                  </a:txBody>
                  <a:tcPr/>
                </a:tc>
                <a:tc hMerge="1">
                  <a:txBody>
                    <a:bodyPr/>
                    <a:lstStyle/>
                    <a:p>
                      <a:pPr algn="ctr"/>
                      <a:endParaRPr lang="en-US" sz="3600" b="0" dirty="0">
                        <a:solidFill>
                          <a:schemeClr val="tx1"/>
                        </a:solidFill>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10598475"/>
              </p:ext>
            </p:extLst>
          </p:nvPr>
        </p:nvGraphicFramePr>
        <p:xfrm>
          <a:off x="2286000" y="26203269"/>
          <a:ext cx="29794200" cy="10597522"/>
        </p:xfrm>
        <a:graphic>
          <a:graphicData uri="http://schemas.openxmlformats.org/drawingml/2006/table">
            <a:tbl>
              <a:tblPr firstRow="1" bandRow="1">
                <a:tableStyleId>{F5AB1C69-6EDB-4FF4-983F-18BD219EF322}</a:tableStyleId>
              </a:tblPr>
              <a:tblGrid>
                <a:gridCol w="4211746"/>
                <a:gridCol w="2339859"/>
                <a:gridCol w="2027877"/>
                <a:gridCol w="2261863"/>
                <a:gridCol w="2183868"/>
                <a:gridCol w="2339859"/>
                <a:gridCol w="2417854"/>
                <a:gridCol w="2495849"/>
                <a:gridCol w="2417854"/>
                <a:gridCol w="2417854"/>
                <a:gridCol w="2417854"/>
                <a:gridCol w="2261863"/>
              </a:tblGrid>
              <a:tr h="0">
                <a:tc gridSpan="12">
                  <a:txBody>
                    <a:bodyPr/>
                    <a:lstStyle/>
                    <a:p>
                      <a:r>
                        <a:rPr lang="en-US" sz="3400" b="0" dirty="0" smtClean="0">
                          <a:solidFill>
                            <a:srgbClr val="000000"/>
                          </a:solidFill>
                        </a:rPr>
                        <a:t>Table</a:t>
                      </a:r>
                      <a:r>
                        <a:rPr lang="en-US" sz="3400" b="0" baseline="0" dirty="0" smtClean="0">
                          <a:solidFill>
                            <a:srgbClr val="000000"/>
                          </a:solidFill>
                        </a:rPr>
                        <a:t> 1.  Pearson Product-Moment Correlation Coefficients</a:t>
                      </a:r>
                    </a:p>
                    <a:p>
                      <a:endParaRPr lang="en-US" sz="800" b="0" dirty="0">
                        <a:solidFill>
                          <a:srgbClr val="000000"/>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3200" dirty="0"/>
                    </a:p>
                  </a:txBody>
                  <a:tcPr/>
                </a:tc>
                <a:tc hMerge="1">
                  <a:txBody>
                    <a:bodyPr/>
                    <a:lstStyle/>
                    <a:p>
                      <a:endParaRPr lang="en-US" sz="3200"/>
                    </a:p>
                  </a:txBody>
                  <a:tcPr/>
                </a:tc>
                <a:tc hMerge="1">
                  <a:txBody>
                    <a:bodyPr/>
                    <a:lstStyle/>
                    <a:p>
                      <a:endParaRPr lang="en-US" sz="3200" dirty="0"/>
                    </a:p>
                  </a:txBody>
                  <a:tcPr/>
                </a:tc>
                <a:tc hMerge="1">
                  <a:txBody>
                    <a:bodyPr/>
                    <a:lstStyle/>
                    <a:p>
                      <a:endParaRPr lang="en-US" sz="3200"/>
                    </a:p>
                  </a:txBody>
                  <a:tcPr/>
                </a:tc>
                <a:tc hMerge="1">
                  <a:txBody>
                    <a:bodyPr/>
                    <a:lstStyle/>
                    <a:p>
                      <a:endParaRPr lang="en-US" sz="3200"/>
                    </a:p>
                  </a:txBody>
                  <a:tcPr/>
                </a:tc>
                <a:tc hMerge="1">
                  <a:txBody>
                    <a:bodyPr/>
                    <a:lstStyle/>
                    <a:p>
                      <a:endParaRPr lang="en-US" sz="3200"/>
                    </a:p>
                  </a:txBody>
                  <a:tcPr/>
                </a:tc>
                <a:tc hMerge="1">
                  <a:txBody>
                    <a:bodyPr/>
                    <a:lstStyle/>
                    <a:p>
                      <a:endParaRPr lang="en-US" sz="3200"/>
                    </a:p>
                  </a:txBody>
                  <a:tcPr/>
                </a:tc>
                <a:tc hMerge="1">
                  <a:txBody>
                    <a:bodyPr/>
                    <a:lstStyle/>
                    <a:p>
                      <a:endParaRPr lang="en-US" sz="3200"/>
                    </a:p>
                  </a:txBody>
                  <a:tcPr/>
                </a:tc>
                <a:tc hMerge="1">
                  <a:txBody>
                    <a:bodyPr/>
                    <a:lstStyle/>
                    <a:p>
                      <a:endParaRPr lang="en-US" sz="3200"/>
                    </a:p>
                  </a:txBody>
                  <a:tcPr/>
                </a:tc>
                <a:tc hMerge="1">
                  <a:txBody>
                    <a:bodyPr/>
                    <a:lstStyle/>
                    <a:p>
                      <a:endParaRPr lang="en-US" sz="3200" dirty="0"/>
                    </a:p>
                  </a:txBody>
                  <a:tcPr/>
                </a:tc>
                <a:tc hMerge="1">
                  <a:txBody>
                    <a:bodyPr/>
                    <a:lstStyle/>
                    <a:p>
                      <a:endParaRPr lang="en-US" sz="3200" dirty="0"/>
                    </a:p>
                  </a:txBody>
                  <a:tcPr/>
                </a:tc>
              </a:tr>
              <a:tr h="652463">
                <a:tc>
                  <a:txBody>
                    <a:bodyPr/>
                    <a:lstStyle/>
                    <a:p>
                      <a:pPr algn="ct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1</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2</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3</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4</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5</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6</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7</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8</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9</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10</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3400" u="sng" dirty="0" smtClean="0"/>
                        <a:t>11</a:t>
                      </a:r>
                      <a:endParaRPr lang="en-US" sz="3400" u="sng"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652463">
                <a:tc>
                  <a:txBody>
                    <a:bodyPr/>
                    <a:lstStyle/>
                    <a:p>
                      <a:r>
                        <a:rPr lang="en-US" sz="3400" u="sng" dirty="0" smtClean="0"/>
                        <a:t>1. Resp. for success</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2. Resp. for failure</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.96</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3. Self-Esteem</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.55</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.20</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4. Depression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-.45</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-.17</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-.86</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5. ATG anxiety</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.-14</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-.03</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-.46</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.46</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6. ATG avoidance</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-.20</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-.06</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-.19</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.08</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.03</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7. Intrinsic</a:t>
                      </a:r>
                      <a:r>
                        <a:rPr lang="en-US" sz="3400" u="sng" baseline="0" dirty="0" smtClean="0"/>
                        <a:t> religiosity</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.24</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.18</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.18</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-.07</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-.02</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-.79</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8. Extrinsic religiosity</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.00</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.06</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.09</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.01</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.15</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-.20</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.32</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9. Quest religiosity</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-.31</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-.15</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-.30</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.30</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.33</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.38</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-.28</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.22</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10. Posit. </a:t>
                      </a:r>
                      <a:r>
                        <a:rPr lang="en-US" sz="3400" u="sng" dirty="0" err="1" smtClean="0"/>
                        <a:t>relig</a:t>
                      </a:r>
                      <a:r>
                        <a:rPr lang="en-US" sz="3400" u="sng" dirty="0" smtClean="0"/>
                        <a:t>.</a:t>
                      </a:r>
                      <a:r>
                        <a:rPr lang="en-US" sz="3400" u="sng" baseline="0" dirty="0" smtClean="0"/>
                        <a:t> coping</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.11</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.10</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.09</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.03</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.14</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-.77</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.87</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.35</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-.18</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11. Neg. </a:t>
                      </a:r>
                      <a:r>
                        <a:rPr lang="en-US" sz="3400" u="sng" dirty="0" err="1" smtClean="0"/>
                        <a:t>relig</a:t>
                      </a:r>
                      <a:r>
                        <a:rPr lang="en-US" sz="3400" u="sng" dirty="0" smtClean="0"/>
                        <a:t>. coping</a:t>
                      </a:r>
                      <a:endParaRPr lang="en-US" sz="340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-.23</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-.08</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-.47</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.44</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.73</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.05</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.01</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.20</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.45</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400" dirty="0" smtClean="0"/>
                        <a:t>.15</a:t>
                      </a:r>
                      <a:r>
                        <a:rPr lang="en-US" sz="3400" baseline="30000" dirty="0" smtClean="0"/>
                        <a:t>*</a:t>
                      </a: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3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652463">
                <a:tc>
                  <a:txBody>
                    <a:bodyPr/>
                    <a:lstStyle/>
                    <a:p>
                      <a:r>
                        <a:rPr lang="en-US" sz="3400" u="sng" dirty="0" smtClean="0"/>
                        <a:t>12. </a:t>
                      </a:r>
                      <a:r>
                        <a:rPr lang="en-US" sz="3400" u="sng" dirty="0" err="1" smtClean="0"/>
                        <a:t>Fundamenatlism</a:t>
                      </a:r>
                      <a:endParaRPr lang="en-US" sz="3400" u="sng"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.25</a:t>
                      </a:r>
                      <a:r>
                        <a:rPr lang="en-US" sz="3400" baseline="30000" dirty="0" smtClean="0"/>
                        <a:t>**</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.14</a:t>
                      </a:r>
                      <a:r>
                        <a:rPr lang="en-US" sz="3400" baseline="30000" dirty="0" smtClean="0"/>
                        <a:t>*</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.15</a:t>
                      </a:r>
                      <a:r>
                        <a:rPr lang="en-US" sz="3400" baseline="30000" dirty="0" smtClean="0"/>
                        <a:t>**</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-.09</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.04</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smtClean="0"/>
                        <a:t>-.</a:t>
                      </a:r>
                      <a:r>
                        <a:rPr lang="en-US" sz="3400" smtClean="0"/>
                        <a:t>75</a:t>
                      </a:r>
                      <a:r>
                        <a:rPr lang="en-US" sz="3400" baseline="30000" smtClean="0"/>
                        <a:t>***</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.77</a:t>
                      </a:r>
                      <a:r>
                        <a:rPr lang="en-US" sz="3400" baseline="30000" dirty="0" smtClean="0"/>
                        <a:t>***</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.21</a:t>
                      </a:r>
                      <a:r>
                        <a:rPr lang="en-US" sz="3400" baseline="30000" dirty="0" smtClean="0"/>
                        <a:t>**</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-.52</a:t>
                      </a:r>
                      <a:r>
                        <a:rPr lang="en-US" sz="3400" baseline="30000" dirty="0" smtClean="0"/>
                        <a:t>***</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.62</a:t>
                      </a:r>
                      <a:r>
                        <a:rPr lang="en-US" sz="3400" baseline="30000" dirty="0" smtClean="0"/>
                        <a:t>***</a:t>
                      </a:r>
                      <a:endParaRPr lang="en-US" sz="3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400" dirty="0" smtClean="0"/>
                        <a:t>-.05</a:t>
                      </a:r>
                    </a:p>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52463">
                <a:tc gridSpan="12">
                  <a:txBody>
                    <a:bodyPr/>
                    <a:lstStyle/>
                    <a:p>
                      <a:r>
                        <a:rPr lang="en-US" sz="3400" u="none" baseline="0" dirty="0" smtClean="0"/>
                        <a:t>*</a:t>
                      </a:r>
                      <a:r>
                        <a:rPr lang="en-US" sz="3400" i="1" u="none" baseline="0" dirty="0" smtClean="0"/>
                        <a:t>p</a:t>
                      </a:r>
                      <a:r>
                        <a:rPr lang="en-US" sz="3400" u="none" baseline="0" dirty="0" smtClean="0"/>
                        <a:t> &lt; .05     **</a:t>
                      </a:r>
                      <a:r>
                        <a:rPr lang="en-US" sz="3400" i="1" u="none" baseline="0" dirty="0" smtClean="0"/>
                        <a:t>p</a:t>
                      </a:r>
                      <a:r>
                        <a:rPr lang="en-US" sz="3400" u="none" baseline="0" dirty="0" smtClean="0"/>
                        <a:t> &lt; .01     ***</a:t>
                      </a:r>
                      <a:r>
                        <a:rPr lang="en-US" sz="3400" i="1" u="none" baseline="0" dirty="0" smtClean="0"/>
                        <a:t>p</a:t>
                      </a:r>
                      <a:r>
                        <a:rPr lang="en-US" sz="3400" u="none" baseline="0" dirty="0" smtClean="0"/>
                        <a:t> &lt; .001</a:t>
                      </a:r>
                      <a:endParaRPr lang="en-US" sz="3400" u="none" dirty="0"/>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3200" dirty="0"/>
                    </a:p>
                  </a:txBody>
                  <a:tcPr/>
                </a:tc>
                <a:tc hMerge="1">
                  <a:txBody>
                    <a:bodyPr/>
                    <a:lstStyle/>
                    <a:p>
                      <a:endParaRPr lang="en-US" sz="3200"/>
                    </a:p>
                  </a:txBody>
                  <a:tcPr/>
                </a:tc>
                <a:tc hMerge="1">
                  <a:txBody>
                    <a:bodyPr/>
                    <a:lstStyle/>
                    <a:p>
                      <a:endParaRPr lang="en-US" sz="3200"/>
                    </a:p>
                  </a:txBody>
                  <a:tcPr/>
                </a:tc>
                <a:tc hMerge="1">
                  <a:txBody>
                    <a:bodyPr/>
                    <a:lstStyle/>
                    <a:p>
                      <a:endParaRPr lang="en-US" sz="3200"/>
                    </a:p>
                  </a:txBody>
                  <a:tcPr/>
                </a:tc>
                <a:tc hMerge="1">
                  <a:txBody>
                    <a:bodyPr/>
                    <a:lstStyle/>
                    <a:p>
                      <a:endParaRPr lang="en-US" sz="3200"/>
                    </a:p>
                  </a:txBody>
                  <a:tcPr/>
                </a:tc>
                <a:tc hMerge="1">
                  <a:txBody>
                    <a:bodyPr/>
                    <a:lstStyle/>
                    <a:p>
                      <a:endParaRPr lang="en-US" sz="3200"/>
                    </a:p>
                  </a:txBody>
                  <a:tcPr/>
                </a:tc>
                <a:tc hMerge="1">
                  <a:txBody>
                    <a:bodyPr/>
                    <a:lstStyle/>
                    <a:p>
                      <a:endParaRPr lang="en-US" sz="3200"/>
                    </a:p>
                  </a:txBody>
                  <a:tcPr/>
                </a:tc>
                <a:tc hMerge="1">
                  <a:txBody>
                    <a:bodyPr/>
                    <a:lstStyle/>
                    <a:p>
                      <a:endParaRPr lang="en-US" sz="3200" dirty="0"/>
                    </a:p>
                  </a:txBody>
                  <a:tcPr/>
                </a:tc>
                <a:tc hMerge="1">
                  <a:txBody>
                    <a:bodyPr/>
                    <a:lstStyle/>
                    <a:p>
                      <a:endParaRPr lang="en-US" sz="3200"/>
                    </a:p>
                  </a:txBody>
                  <a:tcPr/>
                </a:tc>
                <a:tc hMerge="1">
                  <a:txBody>
                    <a:bodyPr/>
                    <a:lstStyle/>
                    <a:p>
                      <a:endParaRPr lang="en-US" sz="3200" dirty="0"/>
                    </a:p>
                  </a:txBody>
                  <a:tcPr/>
                </a:tc>
                <a:tc hMerge="1">
                  <a:txBody>
                    <a:bodyPr/>
                    <a:lstStyle/>
                    <a:p>
                      <a:endParaRPr lang="en-US" sz="3200" dirty="0"/>
                    </a:p>
                  </a:txBody>
                  <a:tcPr/>
                </a:tc>
              </a:tr>
              <a:tr h="652463">
                <a:tc gridSpan="12">
                  <a:txBody>
                    <a:bodyPr/>
                    <a:lstStyle/>
                    <a:p>
                      <a:r>
                        <a:rPr lang="en-US" sz="3400" u="none" dirty="0" smtClean="0"/>
                        <a:t>Note:</a:t>
                      </a:r>
                      <a:r>
                        <a:rPr lang="en-US" sz="3400" u="none" baseline="0" dirty="0" smtClean="0"/>
                        <a:t> all correlations have been corrected for unreliability of measures</a:t>
                      </a:r>
                      <a:endParaRPr lang="en-US" sz="3400" u="none"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sz="3200" dirty="0"/>
                    </a:p>
                  </a:txBody>
                  <a:tcPr/>
                </a:tc>
                <a:tc hMerge="1">
                  <a:txBody>
                    <a:bodyPr/>
                    <a:lstStyle/>
                    <a:p>
                      <a:endParaRPr lang="en-US" sz="3200"/>
                    </a:p>
                  </a:txBody>
                  <a:tcPr/>
                </a:tc>
                <a:tc hMerge="1">
                  <a:txBody>
                    <a:bodyPr/>
                    <a:lstStyle/>
                    <a:p>
                      <a:endParaRPr lang="en-US" sz="3200" dirty="0"/>
                    </a:p>
                  </a:txBody>
                  <a:tcPr/>
                </a:tc>
                <a:tc hMerge="1">
                  <a:txBody>
                    <a:bodyPr/>
                    <a:lstStyle/>
                    <a:p>
                      <a:endParaRPr lang="en-US" sz="3200" dirty="0"/>
                    </a:p>
                  </a:txBody>
                  <a:tcPr/>
                </a:tc>
                <a:tc hMerge="1">
                  <a:txBody>
                    <a:bodyPr/>
                    <a:lstStyle/>
                    <a:p>
                      <a:endParaRPr lang="en-US" sz="3200"/>
                    </a:p>
                  </a:txBody>
                  <a:tcPr/>
                </a:tc>
                <a:tc hMerge="1">
                  <a:txBody>
                    <a:bodyPr/>
                    <a:lstStyle/>
                    <a:p>
                      <a:endParaRPr lang="en-US" sz="3200" dirty="0"/>
                    </a:p>
                  </a:txBody>
                  <a:tcPr/>
                </a:tc>
                <a:tc hMerge="1">
                  <a:txBody>
                    <a:bodyPr/>
                    <a:lstStyle/>
                    <a:p>
                      <a:endParaRPr lang="en-US" sz="3200"/>
                    </a:p>
                  </a:txBody>
                  <a:tcPr/>
                </a:tc>
                <a:tc hMerge="1">
                  <a:txBody>
                    <a:bodyPr/>
                    <a:lstStyle/>
                    <a:p>
                      <a:endParaRPr lang="en-US" sz="3200" dirty="0"/>
                    </a:p>
                  </a:txBody>
                  <a:tcPr/>
                </a:tc>
                <a:tc hMerge="1">
                  <a:txBody>
                    <a:bodyPr/>
                    <a:lstStyle/>
                    <a:p>
                      <a:endParaRPr lang="en-US" sz="3200" dirty="0"/>
                    </a:p>
                  </a:txBody>
                  <a:tcPr/>
                </a:tc>
                <a:tc hMerge="1">
                  <a:txBody>
                    <a:bodyPr/>
                    <a:lstStyle/>
                    <a:p>
                      <a:endParaRPr lang="en-US" sz="3200" dirty="0"/>
                    </a:p>
                  </a:txBody>
                  <a:tcPr/>
                </a:tc>
                <a:tc hMerge="1">
                  <a:txBody>
                    <a:bodyPr/>
                    <a:lstStyle/>
                    <a:p>
                      <a:endParaRPr lang="en-US" sz="32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19238</TotalTime>
  <Words>500</Words>
  <Application>Microsoft Office PowerPoint</Application>
  <PresentationFormat>Custom</PresentationFormat>
  <Paragraphs>229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njusdavi</dc:creator>
  <cp:lastModifiedBy>njusdavi</cp:lastModifiedBy>
  <cp:revision>342</cp:revision>
  <cp:lastPrinted>2015-04-28T12:53:17Z</cp:lastPrinted>
  <dcterms:created xsi:type="dcterms:W3CDTF">2006-04-27T18:03:09Z</dcterms:created>
  <dcterms:modified xsi:type="dcterms:W3CDTF">2015-04-28T16:05:18Z</dcterms:modified>
</cp:coreProperties>
</file>