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51206400" cy="38404800"/>
  <p:notesSz cx="9296400" cy="70104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2787"/>
    <p:restoredTop sz="90373" autoAdjust="0"/>
  </p:normalViewPr>
  <p:slideViewPr>
    <p:cSldViewPr>
      <p:cViewPr>
        <p:scale>
          <a:sx n="33" d="100"/>
          <a:sy n="33" d="100"/>
        </p:scale>
        <p:origin x="-306" y="2958"/>
      </p:cViewPr>
      <p:guideLst>
        <p:guide orient="horz"/>
        <p:guide pos="86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lexischarmer:Documents:ATG%20Research:Summer%20Research%202014:atheist,%20agnostic,%20fundamentalists%20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lexischarmer:Documents:ATG%20Research:Summer%20Research%202014:atheist,%20agnostic,%20fundamentalists%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lexischarmer:Documents:ATG%20Research:Summer%20Research%202014:atheist,%20agnostic,%20fundamentalists%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Sheet1!$G$5</c:f>
              <c:strCache>
                <c:ptCount val="1"/>
                <c:pt idx="0">
                  <c:v>Responsibility for Success</c:v>
                </c:pt>
              </c:strCache>
            </c:strRef>
          </c:tx>
          <c:spPr>
            <a:solidFill>
              <a:srgbClr val="3366FF"/>
            </a:solidFill>
          </c:spPr>
          <c:invertIfNegative val="0"/>
          <c:dPt>
            <c:idx val="1"/>
            <c:invertIfNegative val="0"/>
            <c:bubble3D val="0"/>
            <c:spPr>
              <a:solidFill>
                <a:srgbClr val="FF0000"/>
              </a:solidFill>
            </c:spPr>
          </c:dPt>
          <c:dPt>
            <c:idx val="2"/>
            <c:invertIfNegative val="0"/>
            <c:bubble3D val="0"/>
            <c:spPr>
              <a:solidFill>
                <a:srgbClr val="009900"/>
              </a:solidFill>
            </c:spPr>
          </c:dPt>
          <c:dPt>
            <c:idx val="3"/>
            <c:invertIfNegative val="0"/>
            <c:bubble3D val="0"/>
            <c:spPr>
              <a:solidFill>
                <a:srgbClr val="9900CC"/>
              </a:solidFill>
            </c:spPr>
          </c:dPt>
          <c:cat>
            <c:strRef>
              <c:f>Sheet1!$H$4:$K$4</c:f>
              <c:strCache>
                <c:ptCount val="4"/>
                <c:pt idx="0">
                  <c:v>Atheist</c:v>
                </c:pt>
                <c:pt idx="1">
                  <c:v>Agnostic</c:v>
                </c:pt>
                <c:pt idx="2">
                  <c:v>Low Fundamentalism</c:v>
                </c:pt>
                <c:pt idx="3">
                  <c:v>High Fundamentalism</c:v>
                </c:pt>
              </c:strCache>
            </c:strRef>
          </c:cat>
          <c:val>
            <c:numRef>
              <c:f>Sheet1!$H$5:$K$5</c:f>
              <c:numCache>
                <c:formatCode>General</c:formatCode>
                <c:ptCount val="4"/>
                <c:pt idx="0">
                  <c:v>0.88319999999999999</c:v>
                </c:pt>
                <c:pt idx="1">
                  <c:v>0.90739999999999998</c:v>
                </c:pt>
                <c:pt idx="2">
                  <c:v>0.91949999999999998</c:v>
                </c:pt>
                <c:pt idx="3">
                  <c:v>1.204</c:v>
                </c:pt>
              </c:numCache>
            </c:numRef>
          </c:val>
        </c:ser>
        <c:dLbls>
          <c:showLegendKey val="0"/>
          <c:showVal val="0"/>
          <c:showCatName val="0"/>
          <c:showSerName val="0"/>
          <c:showPercent val="0"/>
          <c:showBubbleSize val="0"/>
        </c:dLbls>
        <c:gapWidth val="75"/>
        <c:axId val="47891584"/>
        <c:axId val="47893888"/>
      </c:barChart>
      <c:catAx>
        <c:axId val="47891584"/>
        <c:scaling>
          <c:orientation val="minMax"/>
        </c:scaling>
        <c:delete val="1"/>
        <c:axPos val="b"/>
        <c:title>
          <c:tx>
            <c:rich>
              <a:bodyPr/>
              <a:lstStyle/>
              <a:p>
                <a:pPr>
                  <a:defRPr sz="3600"/>
                </a:pPr>
                <a:r>
                  <a:rPr lang="en-US" sz="3600"/>
                  <a:t>Resp. for Success</a:t>
                </a:r>
              </a:p>
            </c:rich>
          </c:tx>
          <c:layout/>
          <c:overlay val="0"/>
        </c:title>
        <c:majorTickMark val="out"/>
        <c:minorTickMark val="none"/>
        <c:tickLblPos val="nextTo"/>
        <c:crossAx val="47893888"/>
        <c:crosses val="autoZero"/>
        <c:auto val="1"/>
        <c:lblAlgn val="ctr"/>
        <c:lblOffset val="100"/>
        <c:noMultiLvlLbl val="0"/>
      </c:catAx>
      <c:valAx>
        <c:axId val="47893888"/>
        <c:scaling>
          <c:orientation val="minMax"/>
        </c:scaling>
        <c:delete val="0"/>
        <c:axPos val="l"/>
        <c:majorGridlines/>
        <c:title>
          <c:tx>
            <c:rich>
              <a:bodyPr rot="-5400000" vert="horz"/>
              <a:lstStyle/>
              <a:p>
                <a:pPr>
                  <a:defRPr sz="3600"/>
                </a:pPr>
                <a:r>
                  <a:rPr lang="en-US" sz="3600"/>
                  <a:t>Control and Defense Score</a:t>
                </a:r>
              </a:p>
            </c:rich>
          </c:tx>
          <c:layout/>
          <c:overlay val="0"/>
        </c:title>
        <c:numFmt formatCode="General" sourceLinked="1"/>
        <c:majorTickMark val="out"/>
        <c:minorTickMark val="none"/>
        <c:tickLblPos val="nextTo"/>
        <c:txPr>
          <a:bodyPr/>
          <a:lstStyle/>
          <a:p>
            <a:pPr>
              <a:defRPr sz="3600"/>
            </a:pPr>
            <a:endParaRPr lang="en-US"/>
          </a:p>
        </c:txPr>
        <c:crossAx val="47891584"/>
        <c:crosses val="autoZero"/>
        <c:crossBetween val="between"/>
      </c:valAx>
    </c:plotArea>
    <c:legend>
      <c:legendPos val="r"/>
      <c:layout/>
      <c:overlay val="0"/>
      <c:txPr>
        <a:bodyPr/>
        <a:lstStyle/>
        <a:p>
          <a:pPr>
            <a:defRPr sz="3600"/>
          </a:pPr>
          <a:endParaRPr lang="en-US"/>
        </a:p>
      </c:txPr>
    </c:legend>
    <c:plotVisOnly val="1"/>
    <c:dispBlanksAs val="gap"/>
    <c:showDLblsOverMax val="0"/>
  </c:chart>
  <c:txPr>
    <a:bodyPr/>
    <a:lstStyle/>
    <a:p>
      <a:pPr>
        <a:defRPr>
          <a:latin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Sheet1!$G$2</c:f>
              <c:strCache>
                <c:ptCount val="1"/>
                <c:pt idx="0">
                  <c:v>Self-esteem</c:v>
                </c:pt>
              </c:strCache>
            </c:strRef>
          </c:tx>
          <c:invertIfNegative val="0"/>
          <c:dPt>
            <c:idx val="0"/>
            <c:invertIfNegative val="0"/>
            <c:bubble3D val="0"/>
            <c:spPr>
              <a:solidFill>
                <a:srgbClr val="3366FF"/>
              </a:solidFill>
              <a:effectLst/>
            </c:spPr>
          </c:dPt>
          <c:dPt>
            <c:idx val="1"/>
            <c:invertIfNegative val="0"/>
            <c:bubble3D val="0"/>
            <c:spPr>
              <a:solidFill>
                <a:srgbClr val="FF0000"/>
              </a:solidFill>
              <a:effectLst/>
            </c:spPr>
          </c:dPt>
          <c:dPt>
            <c:idx val="2"/>
            <c:invertIfNegative val="0"/>
            <c:bubble3D val="0"/>
            <c:spPr>
              <a:solidFill>
                <a:srgbClr val="009900"/>
              </a:solidFill>
            </c:spPr>
          </c:dPt>
          <c:dPt>
            <c:idx val="3"/>
            <c:invertIfNegative val="0"/>
            <c:bubble3D val="0"/>
            <c:spPr>
              <a:solidFill>
                <a:srgbClr val="9900CC"/>
              </a:solidFill>
            </c:spPr>
          </c:dPt>
          <c:cat>
            <c:strRef>
              <c:f>Sheet1!$H$1:$K$1</c:f>
              <c:strCache>
                <c:ptCount val="4"/>
                <c:pt idx="0">
                  <c:v>Atheist</c:v>
                </c:pt>
                <c:pt idx="1">
                  <c:v>Agnostic</c:v>
                </c:pt>
                <c:pt idx="2">
                  <c:v>Low Fundamentalism</c:v>
                </c:pt>
                <c:pt idx="3">
                  <c:v>High Fundamentalism</c:v>
                </c:pt>
              </c:strCache>
            </c:strRef>
          </c:cat>
          <c:val>
            <c:numRef>
              <c:f>Sheet1!$H$2:$K$2</c:f>
              <c:numCache>
                <c:formatCode>General</c:formatCode>
                <c:ptCount val="4"/>
                <c:pt idx="0">
                  <c:v>20.682200000000002</c:v>
                </c:pt>
                <c:pt idx="1">
                  <c:v>22.868099999999998</c:v>
                </c:pt>
                <c:pt idx="2">
                  <c:v>22.466100000000001</c:v>
                </c:pt>
                <c:pt idx="3">
                  <c:v>25.943999999999999</c:v>
                </c:pt>
              </c:numCache>
            </c:numRef>
          </c:val>
        </c:ser>
        <c:dLbls>
          <c:showLegendKey val="0"/>
          <c:showVal val="0"/>
          <c:showCatName val="0"/>
          <c:showSerName val="0"/>
          <c:showPercent val="0"/>
          <c:showBubbleSize val="0"/>
        </c:dLbls>
        <c:gapWidth val="75"/>
        <c:axId val="91335296"/>
        <c:axId val="93007232"/>
      </c:barChart>
      <c:catAx>
        <c:axId val="91335296"/>
        <c:scaling>
          <c:orientation val="minMax"/>
        </c:scaling>
        <c:delete val="1"/>
        <c:axPos val="b"/>
        <c:title>
          <c:tx>
            <c:rich>
              <a:bodyPr/>
              <a:lstStyle/>
              <a:p>
                <a:pPr>
                  <a:defRPr sz="3600"/>
                </a:pPr>
                <a:r>
                  <a:rPr lang="en-US" sz="3600"/>
                  <a:t>Self-Esteem</a:t>
                </a:r>
              </a:p>
            </c:rich>
          </c:tx>
          <c:layout/>
          <c:overlay val="0"/>
        </c:title>
        <c:majorTickMark val="out"/>
        <c:minorTickMark val="none"/>
        <c:tickLblPos val="nextTo"/>
        <c:crossAx val="93007232"/>
        <c:crosses val="autoZero"/>
        <c:auto val="1"/>
        <c:lblAlgn val="ctr"/>
        <c:lblOffset val="100"/>
        <c:noMultiLvlLbl val="0"/>
      </c:catAx>
      <c:valAx>
        <c:axId val="93007232"/>
        <c:scaling>
          <c:orientation val="minMax"/>
          <c:min val="10"/>
        </c:scaling>
        <c:delete val="0"/>
        <c:axPos val="l"/>
        <c:majorGridlines/>
        <c:title>
          <c:tx>
            <c:rich>
              <a:bodyPr rot="-5400000" vert="horz"/>
              <a:lstStyle/>
              <a:p>
                <a:pPr>
                  <a:defRPr sz="3600"/>
                </a:pPr>
                <a:r>
                  <a:rPr lang="en-US" sz="3600"/>
                  <a:t>RSES Score</a:t>
                </a:r>
              </a:p>
            </c:rich>
          </c:tx>
          <c:layout/>
          <c:overlay val="0"/>
        </c:title>
        <c:numFmt formatCode="General" sourceLinked="1"/>
        <c:majorTickMark val="out"/>
        <c:minorTickMark val="none"/>
        <c:tickLblPos val="nextTo"/>
        <c:txPr>
          <a:bodyPr/>
          <a:lstStyle/>
          <a:p>
            <a:pPr>
              <a:defRPr sz="3600"/>
            </a:pPr>
            <a:endParaRPr lang="en-US"/>
          </a:p>
        </c:txPr>
        <c:crossAx val="91335296"/>
        <c:crosses val="autoZero"/>
        <c:crossBetween val="between"/>
      </c:valAx>
    </c:plotArea>
    <c:plotVisOnly val="1"/>
    <c:dispBlanksAs val="gap"/>
    <c:showDLblsOverMax val="0"/>
  </c:chart>
  <c:txPr>
    <a:bodyPr/>
    <a:lstStyle/>
    <a:p>
      <a:pPr>
        <a:defRPr>
          <a:latin typeface="Times New Roman"/>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Sheet1!$A$8:$B$8</c:f>
              <c:strCache>
                <c:ptCount val="1"/>
                <c:pt idx="0">
                  <c:v>Depression</c:v>
                </c:pt>
              </c:strCache>
            </c:strRef>
          </c:tx>
          <c:spPr>
            <a:solidFill>
              <a:srgbClr val="3366FF"/>
            </a:solidFill>
            <a:effectLst>
              <a:outerShdw blurRad="40005" dist="22987" dir="4740000" algn="tl" rotWithShape="0">
                <a:srgbClr val="000000">
                  <a:alpha val="35000"/>
                </a:srgbClr>
              </a:outerShdw>
            </a:effectLst>
          </c:spPr>
          <c:invertIfNegative val="0"/>
          <c:dPt>
            <c:idx val="1"/>
            <c:invertIfNegative val="0"/>
            <c:bubble3D val="0"/>
            <c:spPr>
              <a:solidFill>
                <a:srgbClr val="FF0000"/>
              </a:solidFill>
              <a:effectLst>
                <a:outerShdw blurRad="40005" dist="22987" dir="4740000" algn="tl" rotWithShape="0">
                  <a:srgbClr val="000000">
                    <a:alpha val="35000"/>
                  </a:srgbClr>
                </a:outerShdw>
              </a:effectLst>
            </c:spPr>
          </c:dPt>
          <c:dPt>
            <c:idx val="2"/>
            <c:invertIfNegative val="0"/>
            <c:bubble3D val="0"/>
            <c:spPr>
              <a:solidFill>
                <a:srgbClr val="009900"/>
              </a:solidFill>
              <a:effectLst>
                <a:outerShdw blurRad="40005" dist="22987" dir="4740000" algn="tl" rotWithShape="0">
                  <a:srgbClr val="000000">
                    <a:alpha val="35000"/>
                  </a:srgbClr>
                </a:outerShdw>
              </a:effectLst>
            </c:spPr>
          </c:dPt>
          <c:dPt>
            <c:idx val="3"/>
            <c:invertIfNegative val="0"/>
            <c:bubble3D val="0"/>
            <c:spPr>
              <a:solidFill>
                <a:srgbClr val="9900CC"/>
              </a:solidFill>
              <a:effectLst>
                <a:outerShdw blurRad="40005" dist="22987" dir="4740000" algn="tl" rotWithShape="0">
                  <a:srgbClr val="000000">
                    <a:alpha val="35000"/>
                  </a:srgbClr>
                </a:outerShdw>
              </a:effectLst>
            </c:spPr>
          </c:dPt>
          <c:cat>
            <c:strRef>
              <c:f>Sheet1!$C$7:$F$7</c:f>
              <c:strCache>
                <c:ptCount val="4"/>
                <c:pt idx="0">
                  <c:v>Atheist</c:v>
                </c:pt>
                <c:pt idx="1">
                  <c:v>Agnostic</c:v>
                </c:pt>
                <c:pt idx="2">
                  <c:v>Low Fundamentalism</c:v>
                </c:pt>
                <c:pt idx="3">
                  <c:v>High Fundamentalism</c:v>
                </c:pt>
              </c:strCache>
            </c:strRef>
          </c:cat>
          <c:val>
            <c:numRef>
              <c:f>Sheet1!$C$8:$F$8</c:f>
              <c:numCache>
                <c:formatCode>General</c:formatCode>
                <c:ptCount val="4"/>
                <c:pt idx="0">
                  <c:v>21.158899999999999</c:v>
                </c:pt>
                <c:pt idx="1">
                  <c:v>20.5093</c:v>
                </c:pt>
                <c:pt idx="2">
                  <c:v>17.898299999999999</c:v>
                </c:pt>
                <c:pt idx="3">
                  <c:v>15.56</c:v>
                </c:pt>
              </c:numCache>
            </c:numRef>
          </c:val>
        </c:ser>
        <c:dLbls>
          <c:showLegendKey val="0"/>
          <c:showVal val="0"/>
          <c:showCatName val="0"/>
          <c:showSerName val="0"/>
          <c:showPercent val="0"/>
          <c:showBubbleSize val="0"/>
        </c:dLbls>
        <c:gapWidth val="75"/>
        <c:axId val="114706304"/>
        <c:axId val="122605568"/>
      </c:barChart>
      <c:catAx>
        <c:axId val="114706304"/>
        <c:scaling>
          <c:orientation val="minMax"/>
        </c:scaling>
        <c:delete val="1"/>
        <c:axPos val="b"/>
        <c:title>
          <c:tx>
            <c:rich>
              <a:bodyPr/>
              <a:lstStyle/>
              <a:p>
                <a:pPr>
                  <a:defRPr/>
                </a:pPr>
                <a:r>
                  <a:rPr lang="en-US"/>
                  <a:t>Depression</a:t>
                </a:r>
              </a:p>
            </c:rich>
          </c:tx>
          <c:layout/>
          <c:overlay val="0"/>
        </c:title>
        <c:majorTickMark val="out"/>
        <c:minorTickMark val="none"/>
        <c:tickLblPos val="nextTo"/>
        <c:crossAx val="122605568"/>
        <c:crosses val="autoZero"/>
        <c:auto val="1"/>
        <c:lblAlgn val="ctr"/>
        <c:lblOffset val="100"/>
        <c:noMultiLvlLbl val="0"/>
      </c:catAx>
      <c:valAx>
        <c:axId val="122605568"/>
        <c:scaling>
          <c:orientation val="minMax"/>
        </c:scaling>
        <c:delete val="0"/>
        <c:axPos val="l"/>
        <c:majorGridlines/>
        <c:title>
          <c:tx>
            <c:rich>
              <a:bodyPr rot="-5400000" vert="horz"/>
              <a:lstStyle/>
              <a:p>
                <a:pPr>
                  <a:defRPr/>
                </a:pPr>
                <a:r>
                  <a:rPr lang="en-US"/>
                  <a:t>CES-D Short Form Score</a:t>
                </a:r>
              </a:p>
            </c:rich>
          </c:tx>
          <c:layout/>
          <c:overlay val="0"/>
        </c:title>
        <c:numFmt formatCode="General" sourceLinked="1"/>
        <c:majorTickMark val="out"/>
        <c:minorTickMark val="none"/>
        <c:tickLblPos val="nextTo"/>
        <c:crossAx val="114706304"/>
        <c:crosses val="autoZero"/>
        <c:crossBetween val="between"/>
      </c:valAx>
    </c:plotArea>
    <c:plotVisOnly val="1"/>
    <c:dispBlanksAs val="gap"/>
    <c:showDLblsOverMax val="0"/>
  </c:chart>
  <c:txPr>
    <a:bodyPr/>
    <a:lstStyle/>
    <a:p>
      <a:pPr>
        <a:defRPr sz="3600">
          <a:latin typeface="Times New Roman"/>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2" y="1"/>
            <a:ext cx="4028062" cy="350579"/>
          </a:xfrm>
          <a:prstGeom prst="rect">
            <a:avLst/>
          </a:prstGeom>
          <a:noFill/>
          <a:ln w="9525">
            <a:noFill/>
            <a:miter lim="800000"/>
            <a:headEnd/>
            <a:tailEnd/>
          </a:ln>
          <a:effectLst/>
        </p:spPr>
        <p:txBody>
          <a:bodyPr vert="horz" wrap="square" lIns="98872" tIns="49436" rIns="98872" bIns="49436" numCol="1" anchor="t" anchorCtr="0" compatLnSpc="1">
            <a:prstTxWarp prst="textNoShape">
              <a:avLst/>
            </a:prstTxWarp>
          </a:bodyPr>
          <a:lstStyle>
            <a:lvl1pPr defTabSz="988666">
              <a:defRPr sz="1300"/>
            </a:lvl1pPr>
          </a:lstStyle>
          <a:p>
            <a:endParaRPr lang="en-US" dirty="0"/>
          </a:p>
        </p:txBody>
      </p:sp>
      <p:sp>
        <p:nvSpPr>
          <p:cNvPr id="4099" name="Rectangle 1027"/>
          <p:cNvSpPr>
            <a:spLocks noGrp="1" noChangeArrowheads="1"/>
          </p:cNvSpPr>
          <p:nvPr>
            <p:ph type="dt" sz="quarter" idx="1"/>
          </p:nvPr>
        </p:nvSpPr>
        <p:spPr bwMode="auto">
          <a:xfrm>
            <a:off x="5268339" y="1"/>
            <a:ext cx="4028062" cy="350579"/>
          </a:xfrm>
          <a:prstGeom prst="rect">
            <a:avLst/>
          </a:prstGeom>
          <a:noFill/>
          <a:ln w="9525">
            <a:noFill/>
            <a:miter lim="800000"/>
            <a:headEnd/>
            <a:tailEnd/>
          </a:ln>
          <a:effectLst/>
        </p:spPr>
        <p:txBody>
          <a:bodyPr vert="horz" wrap="square" lIns="98872" tIns="49436" rIns="98872" bIns="49436" numCol="1" anchor="t" anchorCtr="0" compatLnSpc="1">
            <a:prstTxWarp prst="textNoShape">
              <a:avLst/>
            </a:prstTxWarp>
          </a:bodyPr>
          <a:lstStyle>
            <a:lvl1pPr algn="r" defTabSz="988666">
              <a:defRPr sz="1300"/>
            </a:lvl1pPr>
          </a:lstStyle>
          <a:p>
            <a:endParaRPr lang="en-US" dirty="0"/>
          </a:p>
        </p:txBody>
      </p:sp>
      <p:sp>
        <p:nvSpPr>
          <p:cNvPr id="4100" name="Rectangle 1028"/>
          <p:cNvSpPr>
            <a:spLocks noGrp="1" noChangeArrowheads="1"/>
          </p:cNvSpPr>
          <p:nvPr>
            <p:ph type="ftr" sz="quarter" idx="2"/>
          </p:nvPr>
        </p:nvSpPr>
        <p:spPr bwMode="auto">
          <a:xfrm>
            <a:off x="2" y="6659823"/>
            <a:ext cx="4028062" cy="350579"/>
          </a:xfrm>
          <a:prstGeom prst="rect">
            <a:avLst/>
          </a:prstGeom>
          <a:noFill/>
          <a:ln w="9525">
            <a:noFill/>
            <a:miter lim="800000"/>
            <a:headEnd/>
            <a:tailEnd/>
          </a:ln>
          <a:effectLst/>
        </p:spPr>
        <p:txBody>
          <a:bodyPr vert="horz" wrap="square" lIns="98872" tIns="49436" rIns="98872" bIns="49436" numCol="1" anchor="b" anchorCtr="0" compatLnSpc="1">
            <a:prstTxWarp prst="textNoShape">
              <a:avLst/>
            </a:prstTxWarp>
          </a:bodyPr>
          <a:lstStyle>
            <a:lvl1pPr defTabSz="988666">
              <a:defRPr sz="1300"/>
            </a:lvl1pPr>
          </a:lstStyle>
          <a:p>
            <a:endParaRPr lang="en-US" dirty="0"/>
          </a:p>
        </p:txBody>
      </p:sp>
      <p:sp>
        <p:nvSpPr>
          <p:cNvPr id="4101" name="Rectangle 1029"/>
          <p:cNvSpPr>
            <a:spLocks noGrp="1" noChangeArrowheads="1"/>
          </p:cNvSpPr>
          <p:nvPr>
            <p:ph type="sldNum" sz="quarter" idx="3"/>
          </p:nvPr>
        </p:nvSpPr>
        <p:spPr bwMode="auto">
          <a:xfrm>
            <a:off x="5268339" y="6659823"/>
            <a:ext cx="4028062" cy="350579"/>
          </a:xfrm>
          <a:prstGeom prst="rect">
            <a:avLst/>
          </a:prstGeom>
          <a:noFill/>
          <a:ln w="9525">
            <a:noFill/>
            <a:miter lim="800000"/>
            <a:headEnd/>
            <a:tailEnd/>
          </a:ln>
          <a:effectLst/>
        </p:spPr>
        <p:txBody>
          <a:bodyPr vert="horz" wrap="square" lIns="98872" tIns="49436" rIns="98872" bIns="49436" numCol="1" anchor="b" anchorCtr="0" compatLnSpc="1">
            <a:prstTxWarp prst="textNoShape">
              <a:avLst/>
            </a:prstTxWarp>
          </a:bodyPr>
          <a:lstStyle>
            <a:lvl1pPr algn="r" defTabSz="988666">
              <a:defRPr sz="1300"/>
            </a:lvl1pPr>
          </a:lstStyle>
          <a:p>
            <a:fld id="{8621B94F-0677-4831-BD7C-F8C8DACD30E5}" type="slidenum">
              <a:rPr lang="en-US"/>
              <a:pPr/>
              <a:t>‹#›</a:t>
            </a:fld>
            <a:endParaRPr lang="en-US" dirty="0"/>
          </a:p>
        </p:txBody>
      </p:sp>
    </p:spTree>
    <p:extLst>
      <p:ext uri="{BB962C8B-B14F-4D97-AF65-F5344CB8AC3E}">
        <p14:creationId xmlns:p14="http://schemas.microsoft.com/office/powerpoint/2010/main" val="888658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28361" cy="350579"/>
          </a:xfrm>
          <a:prstGeom prst="rect">
            <a:avLst/>
          </a:prstGeom>
        </p:spPr>
        <p:txBody>
          <a:bodyPr vert="horz" lIns="17399" tIns="8700" rIns="17399" bIns="8700" rtlCol="0"/>
          <a:lstStyle>
            <a:lvl1pPr algn="l">
              <a:defRPr sz="200"/>
            </a:lvl1pPr>
          </a:lstStyle>
          <a:p>
            <a:endParaRPr lang="en-US" dirty="0"/>
          </a:p>
        </p:txBody>
      </p:sp>
      <p:sp>
        <p:nvSpPr>
          <p:cNvPr id="3" name="Date Placeholder 2"/>
          <p:cNvSpPr>
            <a:spLocks noGrp="1"/>
          </p:cNvSpPr>
          <p:nvPr>
            <p:ph type="dt" idx="1"/>
          </p:nvPr>
        </p:nvSpPr>
        <p:spPr>
          <a:xfrm>
            <a:off x="5265955" y="1"/>
            <a:ext cx="4028361" cy="350579"/>
          </a:xfrm>
          <a:prstGeom prst="rect">
            <a:avLst/>
          </a:prstGeom>
        </p:spPr>
        <p:txBody>
          <a:bodyPr vert="horz" lIns="17399" tIns="8700" rIns="17399" bIns="8700" rtlCol="0"/>
          <a:lstStyle>
            <a:lvl1pPr algn="r">
              <a:defRPr sz="200"/>
            </a:lvl1pPr>
          </a:lstStyle>
          <a:p>
            <a:fld id="{FB2D8965-458C-4B1C-B406-A2816F9EEA4C}" type="datetimeFigureOut">
              <a:rPr lang="en-US" smtClean="0"/>
              <a:pPr/>
              <a:t>4/28/2015</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17399" tIns="8700" rIns="17399" bIns="8700" rtlCol="0" anchor="ctr"/>
          <a:lstStyle/>
          <a:p>
            <a:endParaRPr lang="en-US" dirty="0"/>
          </a:p>
        </p:txBody>
      </p:sp>
      <p:sp>
        <p:nvSpPr>
          <p:cNvPr id="5" name="Notes Placeholder 4"/>
          <p:cNvSpPr>
            <a:spLocks noGrp="1"/>
          </p:cNvSpPr>
          <p:nvPr>
            <p:ph type="body" sz="quarter" idx="3"/>
          </p:nvPr>
        </p:nvSpPr>
        <p:spPr>
          <a:xfrm>
            <a:off x="929761" y="3329913"/>
            <a:ext cx="7436881" cy="3154621"/>
          </a:xfrm>
          <a:prstGeom prst="rect">
            <a:avLst/>
          </a:prstGeom>
        </p:spPr>
        <p:txBody>
          <a:bodyPr vert="horz" lIns="17399" tIns="8700" rIns="17399" bIns="870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638"/>
            <a:ext cx="4028361" cy="350579"/>
          </a:xfrm>
          <a:prstGeom prst="rect">
            <a:avLst/>
          </a:prstGeom>
        </p:spPr>
        <p:txBody>
          <a:bodyPr vert="horz" lIns="17399" tIns="8700" rIns="17399" bIns="8700" rtlCol="0" anchor="b"/>
          <a:lstStyle>
            <a:lvl1pPr algn="l">
              <a:defRPr sz="200"/>
            </a:lvl1pPr>
          </a:lstStyle>
          <a:p>
            <a:endParaRPr lang="en-US" dirty="0"/>
          </a:p>
        </p:txBody>
      </p:sp>
      <p:sp>
        <p:nvSpPr>
          <p:cNvPr id="7" name="Slide Number Placeholder 6"/>
          <p:cNvSpPr>
            <a:spLocks noGrp="1"/>
          </p:cNvSpPr>
          <p:nvPr>
            <p:ph type="sldNum" sz="quarter" idx="5"/>
          </p:nvPr>
        </p:nvSpPr>
        <p:spPr>
          <a:xfrm>
            <a:off x="5265955" y="6658638"/>
            <a:ext cx="4028361" cy="350579"/>
          </a:xfrm>
          <a:prstGeom prst="rect">
            <a:avLst/>
          </a:prstGeom>
        </p:spPr>
        <p:txBody>
          <a:bodyPr vert="horz" lIns="17399" tIns="8700" rIns="17399" bIns="8700" rtlCol="0" anchor="b"/>
          <a:lstStyle>
            <a:lvl1pPr algn="r">
              <a:defRPr sz="200"/>
            </a:lvl1pPr>
          </a:lstStyle>
          <a:p>
            <a:fld id="{F233E9D5-D1E3-4686-87D7-D14DAB4B4AB0}" type="slidenum">
              <a:rPr lang="en-US" smtClean="0"/>
              <a:pPr/>
              <a:t>‹#›</a:t>
            </a:fld>
            <a:endParaRPr lang="en-US" dirty="0"/>
          </a:p>
        </p:txBody>
      </p:sp>
    </p:spTree>
    <p:extLst>
      <p:ext uri="{BB962C8B-B14F-4D97-AF65-F5344CB8AC3E}">
        <p14:creationId xmlns:p14="http://schemas.microsoft.com/office/powerpoint/2010/main" val="2902024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33E9D5-D1E3-4686-87D7-D14DAB4B4AB0}"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F53A735-5D2C-4A02-B590-0DF593760098}"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5BC7D5F-F63F-41B9-88E9-381843F8A177}"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3414713"/>
            <a:ext cx="10880725" cy="30722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0163" y="3414713"/>
            <a:ext cx="32492950" cy="30722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4953FD8-8C25-46A5-846E-59B68BC59F8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3E2F76C-E012-4EBB-9318-AC9C3F2C1AE6}"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8D5D2D8-6CDE-4D95-9A0A-1C2FDEAD10F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40163" y="11095038"/>
            <a:ext cx="21686837" cy="2304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11095038"/>
            <a:ext cx="21686838" cy="2304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B975D2D-C736-4C13-8BC7-859341D1C914}"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731AE64-AF31-4A0C-A380-4067F2C9D00E}"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3BB275AC-C59C-4315-80BF-EAE443DA4EA1}"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0B7549BE-D23A-4EF5-B4D1-51997D7BC118}"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7398CFE-9B3E-44AA-BE7A-6FA040214800}"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6862D38-C2A9-4BCC-9F98-7A5067DC859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3414713"/>
            <a:ext cx="43526075" cy="6400800"/>
          </a:xfrm>
          <a:prstGeom prst="rect">
            <a:avLst/>
          </a:prstGeom>
          <a:noFill/>
          <a:ln w="9525">
            <a:noFill/>
            <a:miter lim="800000"/>
            <a:headEnd/>
            <a:tailEnd/>
          </a:ln>
          <a:effectLst/>
        </p:spPr>
        <p:txBody>
          <a:bodyPr vert="horz" wrap="square" lIns="522506" tIns="261253" rIns="522506" bIns="261253"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40163" y="11095038"/>
            <a:ext cx="43526075" cy="23042562"/>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840163" y="34990088"/>
            <a:ext cx="10668000" cy="2562225"/>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lvl1pPr defTabSz="5224463">
              <a:defRPr sz="8000"/>
            </a:lvl1pPr>
          </a:lstStyle>
          <a:p>
            <a:endParaRPr lang="en-US" dirty="0"/>
          </a:p>
        </p:txBody>
      </p:sp>
      <p:sp>
        <p:nvSpPr>
          <p:cNvPr id="1029" name="Rectangle 5"/>
          <p:cNvSpPr>
            <a:spLocks noGrp="1" noChangeArrowheads="1"/>
          </p:cNvSpPr>
          <p:nvPr>
            <p:ph type="ftr" sz="quarter" idx="3"/>
          </p:nvPr>
        </p:nvSpPr>
        <p:spPr bwMode="auto">
          <a:xfrm>
            <a:off x="17495838" y="34990088"/>
            <a:ext cx="16214725" cy="2562225"/>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lvl1pPr algn="ctr" defTabSz="5224463">
              <a:defRPr sz="8000"/>
            </a:lvl1pPr>
          </a:lstStyle>
          <a:p>
            <a:endParaRPr lang="en-US" dirty="0"/>
          </a:p>
        </p:txBody>
      </p:sp>
      <p:sp>
        <p:nvSpPr>
          <p:cNvPr id="1030" name="Rectangle 6"/>
          <p:cNvSpPr>
            <a:spLocks noGrp="1" noChangeArrowheads="1"/>
          </p:cNvSpPr>
          <p:nvPr>
            <p:ph type="sldNum" sz="quarter" idx="4"/>
          </p:nvPr>
        </p:nvSpPr>
        <p:spPr bwMode="auto">
          <a:xfrm>
            <a:off x="36698238" y="34990088"/>
            <a:ext cx="10668000" cy="2562225"/>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lvl1pPr algn="r" defTabSz="5224463">
              <a:defRPr sz="8000"/>
            </a:lvl1pPr>
          </a:lstStyle>
          <a:p>
            <a:fld id="{23A5A134-52BE-457B-A821-3C2904C977A6}"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224463" rtl="0" fontAlgn="base">
        <a:spcBef>
          <a:spcPct val="0"/>
        </a:spcBef>
        <a:spcAft>
          <a:spcPct val="0"/>
        </a:spcAft>
        <a:defRPr sz="25100">
          <a:solidFill>
            <a:schemeClr val="tx2"/>
          </a:solidFill>
          <a:latin typeface="+mj-lt"/>
          <a:ea typeface="+mj-ea"/>
          <a:cs typeface="+mj-cs"/>
        </a:defRPr>
      </a:lvl1pPr>
      <a:lvl2pPr algn="ctr" defTabSz="5224463" rtl="0" fontAlgn="base">
        <a:spcBef>
          <a:spcPct val="0"/>
        </a:spcBef>
        <a:spcAft>
          <a:spcPct val="0"/>
        </a:spcAft>
        <a:defRPr sz="25100">
          <a:solidFill>
            <a:schemeClr val="tx2"/>
          </a:solidFill>
          <a:latin typeface="Times New Roman" pitchFamily="18" charset="0"/>
        </a:defRPr>
      </a:lvl2pPr>
      <a:lvl3pPr algn="ctr" defTabSz="5224463" rtl="0" fontAlgn="base">
        <a:spcBef>
          <a:spcPct val="0"/>
        </a:spcBef>
        <a:spcAft>
          <a:spcPct val="0"/>
        </a:spcAft>
        <a:defRPr sz="25100">
          <a:solidFill>
            <a:schemeClr val="tx2"/>
          </a:solidFill>
          <a:latin typeface="Times New Roman" pitchFamily="18" charset="0"/>
        </a:defRPr>
      </a:lvl3pPr>
      <a:lvl4pPr algn="ctr" defTabSz="5224463" rtl="0" fontAlgn="base">
        <a:spcBef>
          <a:spcPct val="0"/>
        </a:spcBef>
        <a:spcAft>
          <a:spcPct val="0"/>
        </a:spcAft>
        <a:defRPr sz="25100">
          <a:solidFill>
            <a:schemeClr val="tx2"/>
          </a:solidFill>
          <a:latin typeface="Times New Roman" pitchFamily="18" charset="0"/>
        </a:defRPr>
      </a:lvl4pPr>
      <a:lvl5pPr algn="ctr" defTabSz="5224463" rtl="0" fontAlgn="base">
        <a:spcBef>
          <a:spcPct val="0"/>
        </a:spcBef>
        <a:spcAft>
          <a:spcPct val="0"/>
        </a:spcAft>
        <a:defRPr sz="25100">
          <a:solidFill>
            <a:schemeClr val="tx2"/>
          </a:solidFill>
          <a:latin typeface="Times New Roman" pitchFamily="18" charset="0"/>
        </a:defRPr>
      </a:lvl5pPr>
      <a:lvl6pPr marL="457200" algn="ctr" defTabSz="5224463" rtl="0" fontAlgn="base">
        <a:spcBef>
          <a:spcPct val="0"/>
        </a:spcBef>
        <a:spcAft>
          <a:spcPct val="0"/>
        </a:spcAft>
        <a:defRPr sz="25100">
          <a:solidFill>
            <a:schemeClr val="tx2"/>
          </a:solidFill>
          <a:latin typeface="Times New Roman" pitchFamily="18" charset="0"/>
        </a:defRPr>
      </a:lvl6pPr>
      <a:lvl7pPr marL="914400" algn="ctr" defTabSz="5224463" rtl="0" fontAlgn="base">
        <a:spcBef>
          <a:spcPct val="0"/>
        </a:spcBef>
        <a:spcAft>
          <a:spcPct val="0"/>
        </a:spcAft>
        <a:defRPr sz="25100">
          <a:solidFill>
            <a:schemeClr val="tx2"/>
          </a:solidFill>
          <a:latin typeface="Times New Roman" pitchFamily="18" charset="0"/>
        </a:defRPr>
      </a:lvl7pPr>
      <a:lvl8pPr marL="1371600" algn="ctr" defTabSz="5224463" rtl="0" fontAlgn="base">
        <a:spcBef>
          <a:spcPct val="0"/>
        </a:spcBef>
        <a:spcAft>
          <a:spcPct val="0"/>
        </a:spcAft>
        <a:defRPr sz="25100">
          <a:solidFill>
            <a:schemeClr val="tx2"/>
          </a:solidFill>
          <a:latin typeface="Times New Roman" pitchFamily="18" charset="0"/>
        </a:defRPr>
      </a:lvl8pPr>
      <a:lvl9pPr marL="1828800" algn="ctr" defTabSz="5224463" rtl="0" fontAlgn="base">
        <a:spcBef>
          <a:spcPct val="0"/>
        </a:spcBef>
        <a:spcAft>
          <a:spcPct val="0"/>
        </a:spcAft>
        <a:defRPr sz="25100">
          <a:solidFill>
            <a:schemeClr val="tx2"/>
          </a:solidFill>
          <a:latin typeface="Times New Roman" pitchFamily="18" charset="0"/>
        </a:defRPr>
      </a:lvl9pPr>
    </p:titleStyle>
    <p:bodyStyle>
      <a:lvl1pPr marL="1958975" indent="-1958975" algn="l" defTabSz="5224463" rtl="0" fontAlgn="base">
        <a:spcBef>
          <a:spcPct val="20000"/>
        </a:spcBef>
        <a:spcAft>
          <a:spcPct val="0"/>
        </a:spcAft>
        <a:buChar char="•"/>
        <a:defRPr sz="18300">
          <a:solidFill>
            <a:schemeClr val="tx1"/>
          </a:solidFill>
          <a:latin typeface="+mn-lt"/>
          <a:ea typeface="+mn-ea"/>
          <a:cs typeface="+mn-cs"/>
        </a:defRPr>
      </a:lvl1pPr>
      <a:lvl2pPr marL="4244975" indent="-1631950" algn="l" defTabSz="5224463" rtl="0" fontAlgn="base">
        <a:spcBef>
          <a:spcPct val="20000"/>
        </a:spcBef>
        <a:spcAft>
          <a:spcPct val="0"/>
        </a:spcAft>
        <a:buChar char="–"/>
        <a:defRPr sz="16000">
          <a:solidFill>
            <a:schemeClr val="tx1"/>
          </a:solidFill>
          <a:latin typeface="+mn-lt"/>
        </a:defRPr>
      </a:lvl2pPr>
      <a:lvl3pPr marL="6530975" indent="-1306513" algn="l" defTabSz="5224463" rtl="0" fontAlgn="base">
        <a:spcBef>
          <a:spcPct val="20000"/>
        </a:spcBef>
        <a:spcAft>
          <a:spcPct val="0"/>
        </a:spcAft>
        <a:buChar char="•"/>
        <a:defRPr sz="13700">
          <a:solidFill>
            <a:schemeClr val="tx1"/>
          </a:solidFill>
          <a:latin typeface="+mn-lt"/>
        </a:defRPr>
      </a:lvl3pPr>
      <a:lvl4pPr marL="9144000" indent="-1306513" algn="l" defTabSz="5224463" rtl="0" fontAlgn="base">
        <a:spcBef>
          <a:spcPct val="20000"/>
        </a:spcBef>
        <a:spcAft>
          <a:spcPct val="0"/>
        </a:spcAft>
        <a:buChar char="–"/>
        <a:defRPr sz="11400">
          <a:solidFill>
            <a:schemeClr val="tx1"/>
          </a:solidFill>
          <a:latin typeface="+mn-lt"/>
        </a:defRPr>
      </a:lvl4pPr>
      <a:lvl5pPr marL="11757025" indent="-1306513" algn="l" defTabSz="5224463" rtl="0" fontAlgn="base">
        <a:spcBef>
          <a:spcPct val="20000"/>
        </a:spcBef>
        <a:spcAft>
          <a:spcPct val="0"/>
        </a:spcAft>
        <a:buChar char="»"/>
        <a:defRPr sz="11400">
          <a:solidFill>
            <a:schemeClr val="tx1"/>
          </a:solidFill>
          <a:latin typeface="+mn-lt"/>
        </a:defRPr>
      </a:lvl5pPr>
      <a:lvl6pPr marL="12214225" indent="-1306513" algn="l" defTabSz="5224463" rtl="0" fontAlgn="base">
        <a:spcBef>
          <a:spcPct val="20000"/>
        </a:spcBef>
        <a:spcAft>
          <a:spcPct val="0"/>
        </a:spcAft>
        <a:buChar char="»"/>
        <a:defRPr sz="11400">
          <a:solidFill>
            <a:schemeClr val="tx1"/>
          </a:solidFill>
          <a:latin typeface="+mn-lt"/>
        </a:defRPr>
      </a:lvl6pPr>
      <a:lvl7pPr marL="12671425" indent="-1306513" algn="l" defTabSz="5224463" rtl="0" fontAlgn="base">
        <a:spcBef>
          <a:spcPct val="20000"/>
        </a:spcBef>
        <a:spcAft>
          <a:spcPct val="0"/>
        </a:spcAft>
        <a:buChar char="»"/>
        <a:defRPr sz="11400">
          <a:solidFill>
            <a:schemeClr val="tx1"/>
          </a:solidFill>
          <a:latin typeface="+mn-lt"/>
        </a:defRPr>
      </a:lvl7pPr>
      <a:lvl8pPr marL="13128625" indent="-1306513" algn="l" defTabSz="5224463" rtl="0" fontAlgn="base">
        <a:spcBef>
          <a:spcPct val="20000"/>
        </a:spcBef>
        <a:spcAft>
          <a:spcPct val="0"/>
        </a:spcAft>
        <a:buChar char="»"/>
        <a:defRPr sz="11400">
          <a:solidFill>
            <a:schemeClr val="tx1"/>
          </a:solidFill>
          <a:latin typeface="+mn-lt"/>
        </a:defRPr>
      </a:lvl8pPr>
      <a:lvl9pPr marL="13585825" indent="-1306513" algn="l" defTabSz="5224463" rtl="0" fontAlgn="base">
        <a:spcBef>
          <a:spcPct val="20000"/>
        </a:spcBef>
        <a:spcAft>
          <a:spcPct val="0"/>
        </a:spcAft>
        <a:buChar char="»"/>
        <a:defRPr sz="1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6766560" y="691816"/>
            <a:ext cx="37673280" cy="5663089"/>
          </a:xfrm>
          <a:prstGeom prst="rect">
            <a:avLst/>
          </a:prstGeom>
          <a:noFill/>
          <a:ln w="9525">
            <a:noFill/>
            <a:miter lim="800000"/>
            <a:headEnd/>
            <a:tailEnd/>
          </a:ln>
          <a:effectLst/>
        </p:spPr>
        <p:txBody>
          <a:bodyPr wrap="square">
            <a:spAutoFit/>
          </a:bodyPr>
          <a:lstStyle/>
          <a:p>
            <a:pPr algn="ctr"/>
            <a:r>
              <a:rPr lang="en-US" sz="8800" dirty="0" smtClean="0"/>
              <a:t>Psychological Well-Being Differences Among Atheists, Agnostics, and Fundamentalists</a:t>
            </a:r>
            <a:endParaRPr lang="en-US" sz="4400" dirty="0" smtClean="0"/>
          </a:p>
          <a:p>
            <a:pPr algn="ctr"/>
            <a:r>
              <a:rPr lang="en-US" sz="4800" dirty="0" smtClean="0"/>
              <a:t>Alexandra Scharmer and David M. Njus</a:t>
            </a:r>
            <a:endParaRPr lang="en-US" sz="4800" dirty="0"/>
          </a:p>
          <a:p>
            <a:pPr algn="ctr"/>
            <a:r>
              <a:rPr lang="en-US" sz="4800" dirty="0"/>
              <a:t>Luther </a:t>
            </a:r>
            <a:r>
              <a:rPr lang="en-US" sz="4800" dirty="0" smtClean="0"/>
              <a:t>College</a:t>
            </a:r>
          </a:p>
          <a:p>
            <a:pPr algn="ctr"/>
            <a:endParaRPr lang="en-US" sz="800" dirty="0"/>
          </a:p>
          <a:p>
            <a:pPr algn="ctr"/>
            <a:r>
              <a:rPr lang="en-US" sz="4600" i="1" dirty="0" smtClean="0">
                <a:cs typeface="Times New Roman" pitchFamily="18" charset="0"/>
              </a:rPr>
              <a:t>Presented at the 2015 Annual Meeting of the Midwestern Psychological Association, Chicago, IL </a:t>
            </a:r>
            <a:endParaRPr lang="en-US" sz="4600" i="1" dirty="0">
              <a:cs typeface="Times New Roman" pitchFamily="18" charset="0"/>
            </a:endParaRPr>
          </a:p>
          <a:p>
            <a:pPr algn="ctr"/>
            <a:endParaRPr lang="en-US" sz="3600" dirty="0"/>
          </a:p>
        </p:txBody>
      </p:sp>
      <p:sp>
        <p:nvSpPr>
          <p:cNvPr id="2052" name="Text Box 4"/>
          <p:cNvSpPr txBox="1">
            <a:spLocks noChangeArrowheads="1"/>
          </p:cNvSpPr>
          <p:nvPr/>
        </p:nvSpPr>
        <p:spPr bwMode="auto">
          <a:xfrm>
            <a:off x="2636520" y="19756818"/>
            <a:ext cx="14432280" cy="17450931"/>
          </a:xfrm>
          <a:prstGeom prst="rect">
            <a:avLst/>
          </a:prstGeom>
          <a:noFill/>
          <a:ln w="9525">
            <a:noFill/>
            <a:miter lim="800000"/>
            <a:headEnd/>
            <a:tailEnd/>
          </a:ln>
          <a:effectLst/>
        </p:spPr>
        <p:txBody>
          <a:bodyPr wrap="square">
            <a:spAutoFit/>
          </a:bodyPr>
          <a:lstStyle/>
          <a:p>
            <a:pPr algn="ctr"/>
            <a:r>
              <a:rPr lang="en-US" sz="4000" b="1" dirty="0" smtClean="0">
                <a:cs typeface="Times New Roman" pitchFamily="18" charset="0"/>
              </a:rPr>
              <a:t>Method</a:t>
            </a:r>
            <a:endParaRPr lang="en-US" sz="1600" b="1" dirty="0" smtClean="0">
              <a:cs typeface="Times New Roman" pitchFamily="18" charset="0"/>
            </a:endParaRPr>
          </a:p>
          <a:p>
            <a:r>
              <a:rPr lang="en-US" sz="1600" dirty="0">
                <a:cs typeface="Times New Roman" pitchFamily="18" charset="0"/>
              </a:rPr>
              <a:t> </a:t>
            </a:r>
          </a:p>
          <a:p>
            <a:r>
              <a:rPr lang="en-US" sz="3700" b="1" dirty="0" smtClean="0">
                <a:cs typeface="Times New Roman" pitchFamily="18" charset="0"/>
              </a:rPr>
              <a:t>Participants</a:t>
            </a:r>
            <a:r>
              <a:rPr lang="en-US" sz="3700" dirty="0" smtClean="0"/>
              <a:t>	</a:t>
            </a:r>
          </a:p>
          <a:p>
            <a:r>
              <a:rPr lang="en-US" sz="3700" dirty="0" smtClean="0"/>
              <a:t>	We </a:t>
            </a:r>
            <a:r>
              <a:rPr lang="en-US" sz="3700" dirty="0"/>
              <a:t>collected data from 709 participants online through Amazon Mechanical Turk (MTurk). Sixty-three participants were eliminated from analysis because they did not pass lie scale questions. From the remaining subjects, we selected those who identified as agnostic (</a:t>
            </a:r>
            <a:r>
              <a:rPr lang="en-US" sz="3700" dirty="0" smtClean="0"/>
              <a:t>n=108</a:t>
            </a:r>
            <a:r>
              <a:rPr lang="en-US" sz="3700" dirty="0"/>
              <a:t>) and atheist (</a:t>
            </a:r>
            <a:r>
              <a:rPr lang="en-US" sz="3700" dirty="0" smtClean="0"/>
              <a:t>n=107</a:t>
            </a:r>
            <a:r>
              <a:rPr lang="en-US" sz="3700" dirty="0"/>
              <a:t>), as well as </a:t>
            </a:r>
            <a:r>
              <a:rPr lang="en-US" sz="3700" dirty="0" smtClean="0"/>
              <a:t>theists </a:t>
            </a:r>
            <a:r>
              <a:rPr lang="en-US" sz="3700" dirty="0"/>
              <a:t>who were determined to be high in religious fundamentalism (</a:t>
            </a:r>
            <a:r>
              <a:rPr lang="en-US" sz="3700" dirty="0" smtClean="0"/>
              <a:t>n=125</a:t>
            </a:r>
            <a:r>
              <a:rPr lang="en-US" sz="3700" dirty="0"/>
              <a:t>) and low in religious fundamentalism (</a:t>
            </a:r>
            <a:r>
              <a:rPr lang="en-US" sz="3700" dirty="0" smtClean="0"/>
              <a:t>n=118</a:t>
            </a:r>
            <a:r>
              <a:rPr lang="en-US" sz="3700" dirty="0"/>
              <a:t>). </a:t>
            </a:r>
          </a:p>
          <a:p>
            <a:r>
              <a:rPr lang="en-US" sz="3700" dirty="0" smtClean="0"/>
              <a:t>	Our </a:t>
            </a:r>
            <a:r>
              <a:rPr lang="en-US" sz="3700" dirty="0"/>
              <a:t>sample </a:t>
            </a:r>
            <a:r>
              <a:rPr lang="en-US" sz="3700" dirty="0" smtClean="0"/>
              <a:t>consisted </a:t>
            </a:r>
            <a:r>
              <a:rPr lang="en-US" sz="3700" dirty="0"/>
              <a:t>of 155 males and 303 females. In addition to the atheists and agnostics aforementioned, 277 identified as Christian, 5 identified as Jewish, 3 identified as Muslim, and 8 identified as another monotheist religion.</a:t>
            </a:r>
          </a:p>
          <a:p>
            <a:r>
              <a:rPr lang="en-US" sz="3700" dirty="0"/>
              <a:t>	</a:t>
            </a:r>
            <a:endParaRPr lang="en-US" sz="3700" dirty="0" smtClean="0"/>
          </a:p>
          <a:p>
            <a:r>
              <a:rPr lang="en-US" sz="3700" b="1" dirty="0" smtClean="0"/>
              <a:t>Measures</a:t>
            </a:r>
            <a:endParaRPr lang="en-US" sz="3700" dirty="0" smtClean="0"/>
          </a:p>
          <a:p>
            <a:r>
              <a:rPr lang="en-US" sz="3700" dirty="0" smtClean="0"/>
              <a:t>	</a:t>
            </a:r>
            <a:r>
              <a:rPr lang="en-US" sz="3700" dirty="0"/>
              <a:t>Subjects completed </a:t>
            </a:r>
            <a:r>
              <a:rPr lang="en-US" sz="3700" dirty="0" smtClean="0"/>
              <a:t>the </a:t>
            </a:r>
            <a:r>
              <a:rPr lang="en-US" sz="3700" dirty="0" err="1" smtClean="0"/>
              <a:t>Intratextual</a:t>
            </a:r>
            <a:r>
              <a:rPr lang="en-US" sz="3700" dirty="0" smtClean="0"/>
              <a:t> Fundamentalism Scale (IFS; Williamson et al., 2010</a:t>
            </a:r>
            <a:r>
              <a:rPr lang="en-US" sz="3700" dirty="0"/>
              <a:t>), a scale designed to determine the degree to which people believe the sacred text of their religion to be divine, inerrant, privileged, authoritative, and </a:t>
            </a:r>
            <a:r>
              <a:rPr lang="en-US" sz="3700" dirty="0" smtClean="0"/>
              <a:t>unchanging</a:t>
            </a:r>
            <a:r>
              <a:rPr lang="en-US" sz="3700" dirty="0"/>
              <a:t>. The IFS is a five-item scale on a six-point Likert scale, and has been validated </a:t>
            </a:r>
            <a:r>
              <a:rPr lang="en-US" sz="3700" dirty="0" smtClean="0"/>
              <a:t>cross-culturally.  Subjects in our study whose mean IFS score was in the </a:t>
            </a:r>
            <a:r>
              <a:rPr lang="en-US" sz="3700" dirty="0"/>
              <a:t>the top one-third </a:t>
            </a:r>
            <a:r>
              <a:rPr lang="en-US" sz="3700" dirty="0" smtClean="0"/>
              <a:t>subjects </a:t>
            </a:r>
            <a:r>
              <a:rPr lang="en-US" sz="3700" smtClean="0"/>
              <a:t>were </a:t>
            </a:r>
            <a:r>
              <a:rPr lang="en-US" sz="3700" smtClean="0"/>
              <a:t>labeled </a:t>
            </a:r>
            <a:r>
              <a:rPr lang="en-US" sz="3700" dirty="0" smtClean="0"/>
              <a:t>“high fundamentalist,” and subjects in the lower </a:t>
            </a:r>
            <a:r>
              <a:rPr lang="en-US" sz="3700" dirty="0"/>
              <a:t>one-third of </a:t>
            </a:r>
            <a:r>
              <a:rPr lang="en-US" sz="3700" dirty="0" smtClean="0"/>
              <a:t>were labeled as “low fundamentalists.”  </a:t>
            </a:r>
            <a:endParaRPr lang="en-US" sz="3700" dirty="0"/>
          </a:p>
          <a:p>
            <a:r>
              <a:rPr lang="en-US" sz="3700" dirty="0"/>
              <a:t>	Participants also completed the Rosenberg Self-Esteem Scale (RSES; Rosenberg, 1965), which contains 10 items, each on a five-point </a:t>
            </a:r>
            <a:r>
              <a:rPr lang="en-US" sz="3700" dirty="0" smtClean="0"/>
              <a:t>scale</a:t>
            </a:r>
            <a:r>
              <a:rPr lang="en-US" sz="3700" dirty="0"/>
              <a:t>. Additionally, they completed the Center for Epidemiological Studies Depression Short Form (CES-D Short Form; Cole, Rabin, Smith, &amp; Kaufman, 2004), a ten-item measure in which subjects indicate the number of days in the past week they have experienced thoughts and emotions related to depression</a:t>
            </a:r>
            <a:r>
              <a:rPr lang="en-US" sz="3700" dirty="0" smtClean="0"/>
              <a:t>.</a:t>
            </a:r>
          </a:p>
          <a:p>
            <a:r>
              <a:rPr lang="en-US" sz="3600" dirty="0"/>
              <a:t>	</a:t>
            </a:r>
          </a:p>
        </p:txBody>
      </p:sp>
      <p:sp>
        <p:nvSpPr>
          <p:cNvPr id="2050" name="Text Box 2"/>
          <p:cNvSpPr txBox="1">
            <a:spLocks noChangeArrowheads="1"/>
          </p:cNvSpPr>
          <p:nvPr/>
        </p:nvSpPr>
        <p:spPr bwMode="auto">
          <a:xfrm>
            <a:off x="2636520" y="6477000"/>
            <a:ext cx="14432280" cy="12618839"/>
          </a:xfrm>
          <a:prstGeom prst="rect">
            <a:avLst/>
          </a:prstGeom>
          <a:noFill/>
          <a:ln w="9525">
            <a:noFill/>
            <a:miter lim="800000"/>
            <a:headEnd/>
            <a:tailEnd/>
          </a:ln>
          <a:effectLst/>
        </p:spPr>
        <p:txBody>
          <a:bodyPr wrap="square">
            <a:spAutoFit/>
          </a:bodyPr>
          <a:lstStyle/>
          <a:p>
            <a:r>
              <a:rPr lang="en-US" sz="3600" dirty="0" smtClean="0"/>
              <a:t>	</a:t>
            </a:r>
            <a:r>
              <a:rPr lang="en-US" sz="3700" dirty="0" smtClean="0"/>
              <a:t>Religious fundamentalists are sometimes characterized as extremists, and fundamentalism is often </a:t>
            </a:r>
            <a:r>
              <a:rPr lang="en-US" sz="3700" dirty="0"/>
              <a:t>associated with the harmful practices of cults and the militancy and violence of specific sects (Williamson, Hood, </a:t>
            </a:r>
            <a:r>
              <a:rPr lang="en-US" sz="3700" dirty="0" err="1"/>
              <a:t>Admad</a:t>
            </a:r>
            <a:r>
              <a:rPr lang="en-US" sz="3700" dirty="0"/>
              <a:t>, </a:t>
            </a:r>
            <a:r>
              <a:rPr lang="en-US" sz="3700" dirty="0" err="1"/>
              <a:t>Sadiq</a:t>
            </a:r>
            <a:r>
              <a:rPr lang="en-US" sz="3700" dirty="0"/>
              <a:t>, </a:t>
            </a:r>
            <a:r>
              <a:rPr lang="en-US" sz="3700" dirty="0" smtClean="0"/>
              <a:t>&amp; </a:t>
            </a:r>
            <a:r>
              <a:rPr lang="en-US" sz="3700" dirty="0"/>
              <a:t>Hill, 2010</a:t>
            </a:r>
            <a:r>
              <a:rPr lang="en-US" sz="3700" dirty="0" smtClean="0"/>
              <a:t>).  As distinct from other types of religious belief, fundamentalism is conceptualized as </a:t>
            </a:r>
            <a:r>
              <a:rPr lang="en-US" sz="3700" dirty="0"/>
              <a:t>the extent </a:t>
            </a:r>
            <a:r>
              <a:rPr lang="en-US" sz="3700" dirty="0" smtClean="0"/>
              <a:t>to which people believe </a:t>
            </a:r>
            <a:r>
              <a:rPr lang="en-US" sz="3700" dirty="0"/>
              <a:t>the primary </a:t>
            </a:r>
            <a:r>
              <a:rPr lang="en-US" sz="3700" dirty="0" smtClean="0"/>
              <a:t>sacred text </a:t>
            </a:r>
            <a:r>
              <a:rPr lang="en-US" sz="3700" dirty="0"/>
              <a:t>of their religion to be divine, inerrant, privileged, authoritative, and </a:t>
            </a:r>
            <a:r>
              <a:rPr lang="en-US" sz="3700" dirty="0" smtClean="0"/>
              <a:t>unchanging.  </a:t>
            </a:r>
          </a:p>
          <a:p>
            <a:r>
              <a:rPr lang="en-US" sz="3700" dirty="0"/>
              <a:t>	</a:t>
            </a:r>
            <a:r>
              <a:rPr lang="en-US" sz="3700" dirty="0" smtClean="0"/>
              <a:t>Mochon</a:t>
            </a:r>
            <a:r>
              <a:rPr lang="en-US" sz="3700" dirty="0"/>
              <a:t>, Norton, and Ariely (2011) found that more religious people have a higher overall well-being than the rest of the population, and less religious people have a </a:t>
            </a:r>
            <a:r>
              <a:rPr lang="en-US" sz="3700" dirty="0" smtClean="0"/>
              <a:t>similar overall well-being to that of atheists and agnostics </a:t>
            </a:r>
            <a:r>
              <a:rPr lang="en-US" sz="3700" dirty="0"/>
              <a:t>(and sometimes </a:t>
            </a:r>
            <a:r>
              <a:rPr lang="en-US" sz="3700" dirty="0" smtClean="0"/>
              <a:t>a lower sense of well-being).  Perhaps related to this well-being, Cole </a:t>
            </a:r>
            <a:r>
              <a:rPr lang="en-US" sz="3700" dirty="0"/>
              <a:t>and Pargament (1999) proposed the concept of </a:t>
            </a:r>
            <a:r>
              <a:rPr lang="en-US" sz="3700" dirty="0" smtClean="0"/>
              <a:t>“spiritual surrender”: religious </a:t>
            </a:r>
            <a:r>
              <a:rPr lang="en-US" sz="3700" dirty="0"/>
              <a:t>individuals </a:t>
            </a:r>
            <a:r>
              <a:rPr lang="en-US" sz="3700" dirty="0" smtClean="0"/>
              <a:t>counterintuitively experience an increase in perceived control </a:t>
            </a:r>
            <a:r>
              <a:rPr lang="en-US" sz="3700" dirty="0"/>
              <a:t>after surrendering control to God</a:t>
            </a:r>
            <a:r>
              <a:rPr lang="en-US" sz="3700" dirty="0" smtClean="0"/>
              <a:t>.   </a:t>
            </a:r>
          </a:p>
          <a:p>
            <a:r>
              <a:rPr lang="en-US" sz="3700" dirty="0" smtClean="0"/>
              <a:t>	We hypothesize in this study that religious fundamentalism is related to positive psychological outcomes relative to 1) monotheists who are not fundamentalist, 2) agnostics, and 3) atheists.  We examine differences </a:t>
            </a:r>
            <a:r>
              <a:rPr lang="en-US" sz="3700" dirty="0"/>
              <a:t>in depression, self-esteem, and locus of control </a:t>
            </a:r>
            <a:r>
              <a:rPr lang="en-US" sz="3700" dirty="0" smtClean="0"/>
              <a:t>among </a:t>
            </a:r>
            <a:r>
              <a:rPr lang="en-US" sz="3700" dirty="0"/>
              <a:t>atheists, agnostics, and people with both high and low levels of religious </a:t>
            </a:r>
            <a:r>
              <a:rPr lang="en-US" sz="3700" dirty="0" smtClean="0"/>
              <a:t>fundamentalism, and specifically hypothesize </a:t>
            </a:r>
            <a:r>
              <a:rPr lang="en-US" sz="3700" dirty="0"/>
              <a:t>that high fundamentalists will </a:t>
            </a:r>
            <a:r>
              <a:rPr lang="en-US" sz="3700" dirty="0" smtClean="0"/>
              <a:t>perceive </a:t>
            </a:r>
            <a:r>
              <a:rPr lang="en-US" sz="3700" dirty="0"/>
              <a:t>a higher sense of control than the other </a:t>
            </a:r>
            <a:r>
              <a:rPr lang="en-US" sz="3700" dirty="0" smtClean="0"/>
              <a:t>groups, and will also score lower in depression and higher in self-esteem than the other groups.. </a:t>
            </a:r>
            <a:endParaRPr lang="en-US" sz="3700" dirty="0"/>
          </a:p>
        </p:txBody>
      </p:sp>
      <p:sp>
        <p:nvSpPr>
          <p:cNvPr id="2053" name="Text Box 5"/>
          <p:cNvSpPr txBox="1">
            <a:spLocks noChangeArrowheads="1"/>
          </p:cNvSpPr>
          <p:nvPr/>
        </p:nvSpPr>
        <p:spPr bwMode="auto">
          <a:xfrm>
            <a:off x="18059400" y="6553200"/>
            <a:ext cx="14782800" cy="12341840"/>
          </a:xfrm>
          <a:prstGeom prst="rect">
            <a:avLst/>
          </a:prstGeom>
          <a:noFill/>
          <a:ln w="9525">
            <a:noFill/>
            <a:miter lim="800000"/>
            <a:headEnd/>
            <a:tailEnd/>
          </a:ln>
          <a:effectLst/>
        </p:spPr>
        <p:txBody>
          <a:bodyPr wrap="square">
            <a:spAutoFit/>
          </a:bodyPr>
          <a:lstStyle/>
          <a:p>
            <a:r>
              <a:rPr lang="en-US" sz="3600" dirty="0" smtClean="0"/>
              <a:t>	</a:t>
            </a:r>
            <a:r>
              <a:rPr lang="en-US" sz="3700" dirty="0" smtClean="0"/>
              <a:t>Subjects </a:t>
            </a:r>
            <a:r>
              <a:rPr lang="en-US" sz="3700" dirty="0"/>
              <a:t>also completed the Control and Defense Scale (Mirowsky &amp; Ross, 1990), which is designed to evaluate the amount of control participants perceive to have over both good and bad events in their life. We are interested in two subscales produced by this measure: responsibility for success (control over positive life events) and responsibility for failure (control over negative life events). The Control and Defense Scale is eight-items in length, </a:t>
            </a:r>
            <a:r>
              <a:rPr lang="en-US" sz="3700" dirty="0" smtClean="0"/>
              <a:t>and items are answered on </a:t>
            </a:r>
            <a:r>
              <a:rPr lang="en-US" sz="3700" dirty="0"/>
              <a:t>a six-point </a:t>
            </a:r>
            <a:r>
              <a:rPr lang="en-US" sz="3700" dirty="0" smtClean="0"/>
              <a:t>scale</a:t>
            </a:r>
            <a:r>
              <a:rPr lang="en-US" sz="3700" dirty="0"/>
              <a:t>. </a:t>
            </a:r>
            <a:endParaRPr lang="en-US" sz="3700" dirty="0" smtClean="0"/>
          </a:p>
          <a:p>
            <a:endParaRPr lang="en-US" sz="3700" b="1" dirty="0"/>
          </a:p>
          <a:p>
            <a:pPr algn="ctr"/>
            <a:r>
              <a:rPr lang="en-US" sz="4000" b="1" dirty="0" smtClean="0"/>
              <a:t>Results</a:t>
            </a:r>
            <a:endParaRPr lang="en-US" sz="1600" b="1" dirty="0" smtClean="0"/>
          </a:p>
          <a:p>
            <a:r>
              <a:rPr lang="en-US" sz="1600" dirty="0"/>
              <a:t>	</a:t>
            </a:r>
          </a:p>
          <a:p>
            <a:r>
              <a:rPr lang="en-US" sz="3600" dirty="0" smtClean="0"/>
              <a:t>	</a:t>
            </a:r>
            <a:r>
              <a:rPr lang="en-US" sz="3700" dirty="0"/>
              <a:t>A one-way analysis of variance (ANOVA) on responsibility for success, with high fundamentalists, low fundamentalists, atheists, and agnostics as the groups, was significant (</a:t>
            </a:r>
            <a:r>
              <a:rPr lang="en-US" sz="3700" i="1" dirty="0"/>
              <a:t>F</a:t>
            </a:r>
            <a:r>
              <a:rPr lang="en-US" sz="3700" dirty="0"/>
              <a:t>(3,454)=6.916, </a:t>
            </a:r>
            <a:r>
              <a:rPr lang="en-US" sz="3700" i="1" dirty="0"/>
              <a:t>p</a:t>
            </a:r>
            <a:r>
              <a:rPr lang="en-US" sz="3700" dirty="0"/>
              <a:t>&lt;.001, η</a:t>
            </a:r>
            <a:r>
              <a:rPr lang="en-US" sz="3700" baseline="30000" dirty="0"/>
              <a:t>2</a:t>
            </a:r>
            <a:r>
              <a:rPr lang="en-US" sz="3700" dirty="0"/>
              <a:t>=.044). A Tukey HSD post hoc test revealed that high fundamentalists </a:t>
            </a:r>
            <a:r>
              <a:rPr lang="en-US" sz="3700" dirty="0" smtClean="0"/>
              <a:t>perceived </a:t>
            </a:r>
            <a:r>
              <a:rPr lang="en-US" sz="3700" dirty="0"/>
              <a:t>a significantly higher responsibility for success than low </a:t>
            </a:r>
            <a:r>
              <a:rPr lang="en-US" sz="3700" dirty="0" smtClean="0"/>
              <a:t>fundamentalists, </a:t>
            </a:r>
            <a:r>
              <a:rPr lang="en-US" sz="3700" dirty="0"/>
              <a:t>atheists, and agnostics. An ANOVA on responsibility for failure was not significant (</a:t>
            </a:r>
            <a:r>
              <a:rPr lang="en-US" sz="3700" i="1" dirty="0"/>
              <a:t>F</a:t>
            </a:r>
            <a:r>
              <a:rPr lang="en-US" sz="3700" dirty="0"/>
              <a:t>(3,454)=1.312, </a:t>
            </a:r>
            <a:r>
              <a:rPr lang="en-US" sz="3700" i="1" dirty="0"/>
              <a:t>p</a:t>
            </a:r>
            <a:r>
              <a:rPr lang="en-US" sz="3700" dirty="0"/>
              <a:t>=.270</a:t>
            </a:r>
            <a:r>
              <a:rPr lang="en-US" sz="3700" dirty="0" smtClean="0"/>
              <a:t>). (See Figure 1).</a:t>
            </a:r>
            <a:endParaRPr lang="en-US" sz="3700" dirty="0"/>
          </a:p>
          <a:p>
            <a:r>
              <a:rPr lang="en-US" sz="3700" dirty="0"/>
              <a:t>	A one-way ANOVA on depression was significant (</a:t>
            </a:r>
            <a:r>
              <a:rPr lang="en-US" sz="3700" i="1" dirty="0"/>
              <a:t>F</a:t>
            </a:r>
            <a:r>
              <a:rPr lang="en-US" sz="3700" dirty="0"/>
              <a:t>(3,454)=3.398, </a:t>
            </a:r>
            <a:r>
              <a:rPr lang="en-US" sz="3700" i="1" dirty="0"/>
              <a:t>p</a:t>
            </a:r>
            <a:r>
              <a:rPr lang="en-US" sz="3700" dirty="0"/>
              <a:t>=.018, η</a:t>
            </a:r>
            <a:r>
              <a:rPr lang="en-US" sz="3700" baseline="30000" dirty="0"/>
              <a:t>2</a:t>
            </a:r>
            <a:r>
              <a:rPr lang="en-US" sz="3700" dirty="0"/>
              <a:t>=.022). A Tukey HSD post hoc test revealed that high fundamentalists </a:t>
            </a:r>
            <a:r>
              <a:rPr lang="en-US" sz="3700" dirty="0" smtClean="0"/>
              <a:t>were </a:t>
            </a:r>
            <a:r>
              <a:rPr lang="en-US" sz="3700" dirty="0"/>
              <a:t>significantly less depressed than atheists, and high fundamentalists </a:t>
            </a:r>
            <a:r>
              <a:rPr lang="en-US" sz="3700" dirty="0" smtClean="0"/>
              <a:t>differed from agnostics at a level approaching the traditional level of statistical significance (</a:t>
            </a:r>
            <a:r>
              <a:rPr lang="en-US" sz="3700" i="1" dirty="0" smtClean="0"/>
              <a:t>p</a:t>
            </a:r>
            <a:r>
              <a:rPr lang="en-US" sz="3700" dirty="0"/>
              <a:t>=.061</a:t>
            </a:r>
            <a:r>
              <a:rPr lang="en-US" sz="3700" dirty="0" smtClean="0"/>
              <a:t>).</a:t>
            </a:r>
            <a:endParaRPr lang="en-US" dirty="0"/>
          </a:p>
        </p:txBody>
      </p:sp>
      <p:sp>
        <p:nvSpPr>
          <p:cNvPr id="2057" name="Rectangle 9"/>
          <p:cNvSpPr>
            <a:spLocks noChangeArrowheads="1"/>
          </p:cNvSpPr>
          <p:nvPr/>
        </p:nvSpPr>
        <p:spPr bwMode="auto">
          <a:xfrm>
            <a:off x="22450425" y="17256125"/>
            <a:ext cx="51206400" cy="0"/>
          </a:xfrm>
          <a:prstGeom prst="rect">
            <a:avLst/>
          </a:prstGeom>
          <a:noFill/>
          <a:ln w="9525">
            <a:noFill/>
            <a:miter lim="800000"/>
            <a:headEnd/>
            <a:tailEnd/>
          </a:ln>
          <a:effectLst/>
        </p:spPr>
        <p:txBody>
          <a:bodyPr>
            <a:spAutoFit/>
          </a:bodyPr>
          <a:lstStyle/>
          <a:p>
            <a:endParaRPr lang="en-US" dirty="0"/>
          </a:p>
        </p:txBody>
      </p:sp>
      <p:sp>
        <p:nvSpPr>
          <p:cNvPr id="2060" name="Text Box 12"/>
          <p:cNvSpPr txBox="1">
            <a:spLocks noChangeArrowheads="1"/>
          </p:cNvSpPr>
          <p:nvPr/>
        </p:nvSpPr>
        <p:spPr bwMode="auto">
          <a:xfrm>
            <a:off x="17678400" y="31883214"/>
            <a:ext cx="32506920" cy="5324535"/>
          </a:xfrm>
          <a:prstGeom prst="rect">
            <a:avLst/>
          </a:prstGeom>
          <a:noFill/>
          <a:ln w="9525">
            <a:noFill/>
            <a:miter lim="800000"/>
            <a:headEnd/>
            <a:tailEnd/>
          </a:ln>
          <a:effectLst/>
        </p:spPr>
        <p:txBody>
          <a:bodyPr wrap="square">
            <a:spAutoFit/>
          </a:bodyPr>
          <a:lstStyle/>
          <a:p>
            <a:pPr algn="ctr"/>
            <a:r>
              <a:rPr lang="en-US" b="1" dirty="0">
                <a:cs typeface="Times New Roman" pitchFamily="18" charset="0"/>
              </a:rPr>
              <a:t>References</a:t>
            </a:r>
          </a:p>
          <a:p>
            <a:r>
              <a:rPr lang="en-US" sz="2800" dirty="0"/>
              <a:t>Cole, B. S., and Pargament, K.I. (1999). Spiritual surrender: A paradoxical path to control. In W. R. </a:t>
            </a:r>
            <a:r>
              <a:rPr lang="en-US" sz="2800" dirty="0" smtClean="0"/>
              <a:t>Miller </a:t>
            </a:r>
            <a:r>
              <a:rPr lang="en-US" sz="2800" dirty="0"/>
              <a:t>(Ed.), </a:t>
            </a:r>
            <a:r>
              <a:rPr lang="en-US" sz="2800" i="1" dirty="0"/>
              <a:t>Integrating spirituality into treatment: Resources for </a:t>
            </a:r>
            <a:r>
              <a:rPr lang="en-US" sz="2800" i="1" dirty="0" smtClean="0"/>
              <a:t>practitioners </a:t>
            </a:r>
            <a:r>
              <a:rPr lang="en-US" sz="2800" dirty="0"/>
              <a:t>(179-198, 293). </a:t>
            </a:r>
            <a:r>
              <a:rPr lang="en-US" sz="2800" dirty="0" smtClean="0"/>
              <a:t>Washington </a:t>
            </a:r>
            <a:r>
              <a:rPr lang="en-US" sz="2800" dirty="0"/>
              <a:t>DC: American </a:t>
            </a:r>
            <a:r>
              <a:rPr lang="en-US" sz="2800" dirty="0" smtClean="0"/>
              <a:t>	Psychological </a:t>
            </a:r>
            <a:r>
              <a:rPr lang="en-US" sz="2800" dirty="0"/>
              <a:t>Association.</a:t>
            </a:r>
          </a:p>
          <a:p>
            <a:r>
              <a:rPr lang="en-US" sz="2800" dirty="0"/>
              <a:t>Cole, J. C., Rabin, A. S., Smith, T. L., &amp; Kaufman, A. S. (2004). Development and Validation of a </a:t>
            </a:r>
            <a:r>
              <a:rPr lang="en-US" sz="2800" dirty="0" err="1"/>
              <a:t>Rasch</a:t>
            </a:r>
            <a:r>
              <a:rPr lang="en-US" sz="2800" dirty="0" smtClean="0"/>
              <a:t>-Derived </a:t>
            </a:r>
            <a:r>
              <a:rPr lang="en-US" sz="2800" dirty="0"/>
              <a:t>CES-D Short Form. </a:t>
            </a:r>
            <a:r>
              <a:rPr lang="en-US" sz="2800" i="1" dirty="0"/>
              <a:t>Psychological Assessment: A Journal of Consulting and Clinical </a:t>
            </a:r>
            <a:r>
              <a:rPr lang="en-US" sz="2800" i="1" dirty="0" smtClean="0"/>
              <a:t>Psychology</a:t>
            </a:r>
            <a:r>
              <a:rPr lang="en-US" sz="2800" i="1" dirty="0"/>
              <a:t>, 16, 360-372</a:t>
            </a:r>
            <a:r>
              <a:rPr lang="en-US" sz="2800" dirty="0"/>
              <a:t>.</a:t>
            </a:r>
          </a:p>
          <a:p>
            <a:r>
              <a:rPr lang="en-US" sz="2800" dirty="0" err="1"/>
              <a:t>McElwee</a:t>
            </a:r>
            <a:r>
              <a:rPr lang="en-US" sz="2800" dirty="0"/>
              <a:t>, S (2013). Five Things Christian Fundamentalists Just Don’t Get. </a:t>
            </a:r>
            <a:r>
              <a:rPr lang="en-US" sz="2800" i="1" dirty="0"/>
              <a:t>The Huffington Post</a:t>
            </a:r>
            <a:r>
              <a:rPr lang="en-US" sz="2800" dirty="0"/>
              <a:t>. </a:t>
            </a:r>
            <a:r>
              <a:rPr lang="en-US" sz="2800" dirty="0" smtClean="0"/>
              <a:t>Retrieved </a:t>
            </a:r>
            <a:r>
              <a:rPr lang="en-US" sz="2800" dirty="0"/>
              <a:t>from http://</a:t>
            </a:r>
            <a:r>
              <a:rPr lang="en-US" sz="2800" dirty="0" err="1"/>
              <a:t>www.huffingtonpost.com</a:t>
            </a:r>
            <a:r>
              <a:rPr lang="en-US" sz="2800" dirty="0"/>
              <a:t>/</a:t>
            </a:r>
            <a:r>
              <a:rPr lang="en-US" sz="2800" dirty="0" err="1"/>
              <a:t>sean-mcelwee</a:t>
            </a:r>
            <a:r>
              <a:rPr lang="en-US" sz="2800" dirty="0"/>
              <a:t>/christian</a:t>
            </a:r>
            <a:r>
              <a:rPr lang="en-US" sz="2800" dirty="0" smtClean="0"/>
              <a:t>-fundamentalists_b_3708416</a:t>
            </a:r>
            <a:r>
              <a:rPr lang="en-US" sz="2800" dirty="0"/>
              <a:t>.html.</a:t>
            </a:r>
          </a:p>
          <a:p>
            <a:r>
              <a:rPr lang="en-US" sz="2800" dirty="0" err="1"/>
              <a:t>Mirowsky</a:t>
            </a:r>
            <a:r>
              <a:rPr lang="en-US" sz="2800" dirty="0"/>
              <a:t>, J., &amp; Ross, C. E. (1990). Control or Defense? Depression and the Sense of Control over Good </a:t>
            </a:r>
            <a:r>
              <a:rPr lang="en-US" sz="2800" dirty="0" smtClean="0"/>
              <a:t>and </a:t>
            </a:r>
            <a:r>
              <a:rPr lang="en-US" sz="2800" dirty="0"/>
              <a:t>Bad Outcomes. </a:t>
            </a:r>
            <a:r>
              <a:rPr lang="en-US" sz="2800" i="1" dirty="0"/>
              <a:t>Journal of Health and Social Behavior, 31, 71-86</a:t>
            </a:r>
            <a:r>
              <a:rPr lang="en-US" sz="2800" dirty="0"/>
              <a:t>. </a:t>
            </a:r>
          </a:p>
          <a:p>
            <a:r>
              <a:rPr lang="en-US" sz="2800" dirty="0" err="1"/>
              <a:t>Mochon</a:t>
            </a:r>
            <a:r>
              <a:rPr lang="en-US" sz="2800" dirty="0"/>
              <a:t>, D., Norton, M. I., &amp; </a:t>
            </a:r>
            <a:r>
              <a:rPr lang="en-US" sz="2800" dirty="0" err="1"/>
              <a:t>Ariely</a:t>
            </a:r>
            <a:r>
              <a:rPr lang="en-US" sz="2800" dirty="0"/>
              <a:t>, D. (2011). Who benefits from religion? </a:t>
            </a:r>
            <a:r>
              <a:rPr lang="en-US" sz="2800" i="1" dirty="0"/>
              <a:t>Social Indicators Research, </a:t>
            </a:r>
            <a:r>
              <a:rPr lang="en-US" sz="2800" i="1" dirty="0" smtClean="0"/>
              <a:t>101</a:t>
            </a:r>
            <a:r>
              <a:rPr lang="en-US" sz="2800" i="1" dirty="0"/>
              <a:t>, 1-15</a:t>
            </a:r>
            <a:r>
              <a:rPr lang="en-US" sz="2800" dirty="0"/>
              <a:t>.</a:t>
            </a:r>
          </a:p>
          <a:p>
            <a:r>
              <a:rPr lang="en-US" sz="2800" dirty="0"/>
              <a:t>Rosenberg, M. (1965). </a:t>
            </a:r>
            <a:r>
              <a:rPr lang="en-US" sz="2800" i="1" dirty="0"/>
              <a:t>Society and the adolescent self-image</a:t>
            </a:r>
            <a:r>
              <a:rPr lang="en-US" sz="2800" dirty="0"/>
              <a:t>. Princeton, NJ: Princeton University Press.</a:t>
            </a:r>
          </a:p>
          <a:p>
            <a:r>
              <a:rPr lang="en-US" sz="2800" dirty="0"/>
              <a:t>Williamson, W. P., Hood, R. W., Ahmad, A., </a:t>
            </a:r>
            <a:r>
              <a:rPr lang="en-US" sz="2800" dirty="0" err="1"/>
              <a:t>Sadiq</a:t>
            </a:r>
            <a:r>
              <a:rPr lang="en-US" sz="2800" dirty="0"/>
              <a:t>, M., &amp; Hill, P. C. (2010). The </a:t>
            </a:r>
            <a:r>
              <a:rPr lang="en-US" sz="2800" dirty="0" err="1"/>
              <a:t>Intratextual</a:t>
            </a:r>
            <a:r>
              <a:rPr lang="en-US" sz="2800" dirty="0"/>
              <a:t> </a:t>
            </a:r>
            <a:r>
              <a:rPr lang="en-US" sz="2800" dirty="0" smtClean="0"/>
              <a:t>Fundamentalism </a:t>
            </a:r>
            <a:r>
              <a:rPr lang="en-US" sz="2800" dirty="0"/>
              <a:t>Scale: cross-cultural application, validity evidence, and relationship with </a:t>
            </a:r>
            <a:r>
              <a:rPr lang="en-US" sz="2800" dirty="0" smtClean="0"/>
              <a:t>religious </a:t>
            </a:r>
            <a:r>
              <a:rPr lang="en-US" sz="2800" dirty="0"/>
              <a:t>orientation and the Big 5 factor </a:t>
            </a:r>
            <a:r>
              <a:rPr lang="en-US" sz="2800" dirty="0" smtClean="0"/>
              <a:t>	markers</a:t>
            </a:r>
            <a:r>
              <a:rPr lang="en-US" sz="2800" dirty="0"/>
              <a:t>. </a:t>
            </a:r>
            <a:r>
              <a:rPr lang="en-US" sz="2800" i="1" dirty="0"/>
              <a:t>Mental Health, Religion &amp; Culture, 13, </a:t>
            </a:r>
            <a:r>
              <a:rPr lang="en-US" sz="2800" i="1" dirty="0" smtClean="0"/>
              <a:t>721</a:t>
            </a:r>
            <a:r>
              <a:rPr lang="en-US" sz="2800" i="1" dirty="0"/>
              <a:t>-747</a:t>
            </a:r>
            <a:r>
              <a:rPr lang="en-US" sz="2800" dirty="0"/>
              <a:t>.</a:t>
            </a:r>
          </a:p>
          <a:p>
            <a:r>
              <a:rPr lang="en-US" sz="2800" dirty="0"/>
              <a:t> </a:t>
            </a:r>
          </a:p>
          <a:p>
            <a:endParaRPr lang="en-US" sz="2800" dirty="0"/>
          </a:p>
        </p:txBody>
      </p:sp>
      <p:sp>
        <p:nvSpPr>
          <p:cNvPr id="25" name="TextBox 24"/>
          <p:cNvSpPr txBox="1"/>
          <p:nvPr/>
        </p:nvSpPr>
        <p:spPr>
          <a:xfrm>
            <a:off x="34671000" y="6553200"/>
            <a:ext cx="14782800" cy="13111282"/>
          </a:xfrm>
          <a:prstGeom prst="rect">
            <a:avLst/>
          </a:prstGeom>
          <a:noFill/>
        </p:spPr>
        <p:txBody>
          <a:bodyPr wrap="square" rtlCol="0">
            <a:spAutoFit/>
          </a:bodyPr>
          <a:lstStyle/>
          <a:p>
            <a:r>
              <a:rPr lang="en-US" sz="3600" dirty="0" smtClean="0"/>
              <a:t>	</a:t>
            </a:r>
            <a:r>
              <a:rPr lang="en-US" sz="3700" dirty="0" smtClean="0"/>
              <a:t>A </a:t>
            </a:r>
            <a:r>
              <a:rPr lang="en-US" sz="3700" dirty="0"/>
              <a:t>one-way ANOVA on self-esteem was significant (</a:t>
            </a:r>
            <a:r>
              <a:rPr lang="en-US" sz="3700" i="1" dirty="0"/>
              <a:t>F</a:t>
            </a:r>
            <a:r>
              <a:rPr lang="en-US" sz="3700" dirty="0"/>
              <a:t>(3,454)=6.596, </a:t>
            </a:r>
            <a:r>
              <a:rPr lang="en-US" sz="3700" i="1" dirty="0"/>
              <a:t>p</a:t>
            </a:r>
            <a:r>
              <a:rPr lang="en-US" sz="3700" dirty="0"/>
              <a:t>&lt;.001, η</a:t>
            </a:r>
            <a:r>
              <a:rPr lang="en-US" sz="3700" baseline="30000" dirty="0"/>
              <a:t>2</a:t>
            </a:r>
            <a:r>
              <a:rPr lang="en-US" sz="3700" dirty="0"/>
              <a:t>=.042). A </a:t>
            </a:r>
            <a:r>
              <a:rPr lang="en-US" sz="3700" dirty="0" err="1"/>
              <a:t>Tukey</a:t>
            </a:r>
            <a:r>
              <a:rPr lang="en-US" sz="3700" dirty="0"/>
              <a:t> HSD post hoc test revealed that high fundamentalists had significantly higher self-esteem than both atheists and low fundamentalists, and high fundamentalists had </a:t>
            </a:r>
            <a:r>
              <a:rPr lang="en-US" sz="3700" dirty="0" smtClean="0"/>
              <a:t>higher self-esteem than </a:t>
            </a:r>
            <a:r>
              <a:rPr lang="en-US" sz="3700" dirty="0"/>
              <a:t>agnostics at a level approaching the traditional level of statistical </a:t>
            </a:r>
            <a:r>
              <a:rPr lang="en-US" sz="3700" dirty="0" smtClean="0"/>
              <a:t>significance (</a:t>
            </a:r>
            <a:r>
              <a:rPr lang="en-US" sz="3700" i="1" dirty="0" smtClean="0"/>
              <a:t>p</a:t>
            </a:r>
            <a:r>
              <a:rPr lang="en-US" sz="3700" dirty="0"/>
              <a:t>=.</a:t>
            </a:r>
            <a:r>
              <a:rPr lang="en-US" sz="3700" dirty="0" smtClean="0"/>
              <a:t>055). </a:t>
            </a:r>
          </a:p>
          <a:p>
            <a:endParaRPr lang="en-US" sz="1400" b="1" dirty="0">
              <a:cs typeface="Times New Roman" pitchFamily="18" charset="0"/>
            </a:endParaRPr>
          </a:p>
          <a:p>
            <a:pPr algn="ctr"/>
            <a:r>
              <a:rPr lang="en-US" sz="4000" b="1" dirty="0" smtClean="0">
                <a:cs typeface="Times New Roman" pitchFamily="18" charset="0"/>
              </a:rPr>
              <a:t>Discussion</a:t>
            </a:r>
          </a:p>
          <a:p>
            <a:pPr algn="ctr"/>
            <a:endParaRPr lang="en-US" sz="1600" b="1" dirty="0" smtClean="0">
              <a:cs typeface="Times New Roman" pitchFamily="18" charset="0"/>
            </a:endParaRPr>
          </a:p>
          <a:p>
            <a:r>
              <a:rPr lang="en-US" sz="3600" dirty="0" smtClean="0"/>
              <a:t>	</a:t>
            </a:r>
            <a:r>
              <a:rPr lang="en-US" sz="3700" dirty="0" smtClean="0"/>
              <a:t>Our results suggest that religious fundamentalists, who hold views about the primacy and inerrancy of their sacred texts, have a level of psychological adjustment that is at least as high as, and often higher than, those who hold less fundamentalist (or even atheistic) beliefs—they are less depressed, have higher levels of self-esteem, and perceive greater control over the successes in their lives.  These results are consistent with </a:t>
            </a:r>
            <a:r>
              <a:rPr lang="en-US" sz="3700" dirty="0" err="1" smtClean="0"/>
              <a:t>Mochon</a:t>
            </a:r>
            <a:r>
              <a:rPr lang="en-US" sz="3700" dirty="0" smtClean="0"/>
              <a:t> et al. (2011), who found religiosity more generally, as opposed to fundamentalism more specifically, to be associated with a variety of positive outcomes.</a:t>
            </a:r>
          </a:p>
          <a:p>
            <a:r>
              <a:rPr lang="en-US" sz="3700" dirty="0" smtClean="0"/>
              <a:t>	Although </a:t>
            </a:r>
            <a:r>
              <a:rPr lang="en-US" sz="3700" dirty="0"/>
              <a:t>the </a:t>
            </a:r>
            <a:r>
              <a:rPr lang="en-US" sz="3700" dirty="0" err="1" smtClean="0"/>
              <a:t>Intratextual</a:t>
            </a:r>
            <a:r>
              <a:rPr lang="en-US" sz="3700" dirty="0" smtClean="0"/>
              <a:t> </a:t>
            </a:r>
            <a:r>
              <a:rPr lang="en-US" sz="3700" dirty="0"/>
              <a:t>Fundamentalism Scale </a:t>
            </a:r>
            <a:r>
              <a:rPr lang="en-US" sz="3700" dirty="0" smtClean="0"/>
              <a:t>is designed to assess fundamentalism across a variety of world religions, the theists in this study—both high and low fundamentalists—were almost exclusively Christian.  Future scholarship regarding the psychological correlates of religious fundamentalism that examines other world religious orientations would be beneficial.</a:t>
            </a:r>
            <a:endParaRPr lang="en-US" sz="3700" dirty="0"/>
          </a:p>
          <a:p>
            <a:endParaRPr lang="en-US" sz="3600" dirty="0" smtClean="0"/>
          </a:p>
        </p:txBody>
      </p:sp>
      <p:sp>
        <p:nvSpPr>
          <p:cNvPr id="35" name="TextBox 34"/>
          <p:cNvSpPr txBox="1"/>
          <p:nvPr/>
        </p:nvSpPr>
        <p:spPr>
          <a:xfrm>
            <a:off x="37490400" y="14706600"/>
            <a:ext cx="1295400" cy="584775"/>
          </a:xfrm>
          <a:prstGeom prst="rect">
            <a:avLst/>
          </a:prstGeom>
          <a:noFill/>
        </p:spPr>
        <p:txBody>
          <a:bodyPr wrap="square" rtlCol="0">
            <a:spAutoFit/>
          </a:bodyPr>
          <a:lstStyle/>
          <a:p>
            <a:endParaRPr lang="en-US" dirty="0"/>
          </a:p>
        </p:txBody>
      </p:sp>
      <p:sp>
        <p:nvSpPr>
          <p:cNvPr id="2065" name="Rectangle 17"/>
          <p:cNvSpPr>
            <a:spLocks noChangeArrowheads="1"/>
          </p:cNvSpPr>
          <p:nvPr/>
        </p:nvSpPr>
        <p:spPr bwMode="auto">
          <a:xfrm>
            <a:off x="0" y="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4" name="Rectangle 2"/>
          <p:cNvSpPr>
            <a:spLocks noChangeArrowheads="1"/>
          </p:cNvSpPr>
          <p:nvPr/>
        </p:nvSpPr>
        <p:spPr bwMode="auto">
          <a:xfrm>
            <a:off x="0" y="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649144"/>
            <a:ext cx="475598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39000" y="649144"/>
            <a:ext cx="475598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63" name="TextBox 2062"/>
          <p:cNvSpPr txBox="1"/>
          <p:nvPr/>
        </p:nvSpPr>
        <p:spPr>
          <a:xfrm>
            <a:off x="18059400" y="20087540"/>
            <a:ext cx="18059400" cy="646331"/>
          </a:xfrm>
          <a:prstGeom prst="rect">
            <a:avLst/>
          </a:prstGeom>
          <a:noFill/>
        </p:spPr>
        <p:txBody>
          <a:bodyPr wrap="square" rtlCol="0">
            <a:spAutoFit/>
          </a:bodyPr>
          <a:lstStyle/>
          <a:p>
            <a:r>
              <a:rPr lang="en-US" sz="3600" dirty="0" smtClean="0"/>
              <a:t>Figure 1.     Group differences in depression, self-esteem, and responsibility for success</a:t>
            </a:r>
            <a:endParaRPr lang="en-US" sz="3600" dirty="0"/>
          </a:p>
        </p:txBody>
      </p:sp>
      <p:grpSp>
        <p:nvGrpSpPr>
          <p:cNvPr id="26" name="Group 25"/>
          <p:cNvGrpSpPr/>
          <p:nvPr/>
        </p:nvGrpSpPr>
        <p:grpSpPr>
          <a:xfrm>
            <a:off x="17887950" y="21183600"/>
            <a:ext cx="32232600" cy="9829800"/>
            <a:chOff x="0" y="0"/>
            <a:chExt cx="29997401" cy="6417734"/>
          </a:xfrm>
        </p:grpSpPr>
        <p:graphicFrame>
          <p:nvGraphicFramePr>
            <p:cNvPr id="27" name="Chart 26"/>
            <p:cNvGraphicFramePr/>
            <p:nvPr/>
          </p:nvGraphicFramePr>
          <p:xfrm>
            <a:off x="16224481" y="0"/>
            <a:ext cx="13772920" cy="641773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Chart 27"/>
            <p:cNvGraphicFramePr/>
            <p:nvPr/>
          </p:nvGraphicFramePr>
          <p:xfrm>
            <a:off x="8144087" y="8467"/>
            <a:ext cx="8365914" cy="638386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9" name="Chart 28"/>
            <p:cNvGraphicFramePr/>
            <p:nvPr/>
          </p:nvGraphicFramePr>
          <p:xfrm>
            <a:off x="0" y="16935"/>
            <a:ext cx="8382002" cy="6366936"/>
          </p:xfrm>
          <a:graphic>
            <a:graphicData uri="http://schemas.openxmlformats.org/drawingml/2006/chart">
              <c:chart xmlns:c="http://schemas.openxmlformats.org/drawingml/2006/chart" xmlns:r="http://schemas.openxmlformats.org/officeDocument/2006/relationships" r:id="rId6"/>
            </a:graphicData>
          </a:graphic>
        </p:graphicFrame>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26197</TotalTime>
  <Words>116</Words>
  <Application>Microsoft Office PowerPoint</Application>
  <PresentationFormat>Custom</PresentationFormat>
  <Paragraphs>47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njusdavi</dc:creator>
  <cp:lastModifiedBy>njusdavi</cp:lastModifiedBy>
  <cp:revision>338</cp:revision>
  <cp:lastPrinted>2015-04-28T12:53:33Z</cp:lastPrinted>
  <dcterms:created xsi:type="dcterms:W3CDTF">2006-04-27T18:03:09Z</dcterms:created>
  <dcterms:modified xsi:type="dcterms:W3CDTF">2015-04-28T16:04:56Z</dcterms:modified>
</cp:coreProperties>
</file>