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51206400" cy="38404800"/>
  <p:notesSz cx="9296400" cy="70104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2787"/>
    <p:restoredTop sz="91356" autoAdjust="0"/>
  </p:normalViewPr>
  <p:slideViewPr>
    <p:cSldViewPr>
      <p:cViewPr>
        <p:scale>
          <a:sx n="30" d="100"/>
          <a:sy n="30" d="100"/>
        </p:scale>
        <p:origin x="-810" y="1980"/>
      </p:cViewPr>
      <p:guideLst>
        <p:guide orient="horz"/>
        <p:guide pos="86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2" y="2"/>
            <a:ext cx="4028062" cy="350579"/>
          </a:xfrm>
          <a:prstGeom prst="rect">
            <a:avLst/>
          </a:prstGeom>
          <a:noFill/>
          <a:ln w="9525">
            <a:noFill/>
            <a:miter lim="800000"/>
            <a:headEnd/>
            <a:tailEnd/>
          </a:ln>
          <a:effectLst/>
        </p:spPr>
        <p:txBody>
          <a:bodyPr vert="horz" wrap="square" lIns="98896" tIns="49448" rIns="98896" bIns="49448" numCol="1" anchor="t" anchorCtr="0" compatLnSpc="1">
            <a:prstTxWarp prst="textNoShape">
              <a:avLst/>
            </a:prstTxWarp>
          </a:bodyPr>
          <a:lstStyle>
            <a:lvl1pPr defTabSz="988909">
              <a:defRPr sz="1300"/>
            </a:lvl1pPr>
          </a:lstStyle>
          <a:p>
            <a:endParaRPr lang="en-US" dirty="0"/>
          </a:p>
        </p:txBody>
      </p:sp>
      <p:sp>
        <p:nvSpPr>
          <p:cNvPr id="4099" name="Rectangle 1027"/>
          <p:cNvSpPr>
            <a:spLocks noGrp="1" noChangeArrowheads="1"/>
          </p:cNvSpPr>
          <p:nvPr>
            <p:ph type="dt" sz="quarter" idx="1"/>
          </p:nvPr>
        </p:nvSpPr>
        <p:spPr bwMode="auto">
          <a:xfrm>
            <a:off x="5268340" y="2"/>
            <a:ext cx="4028062" cy="350579"/>
          </a:xfrm>
          <a:prstGeom prst="rect">
            <a:avLst/>
          </a:prstGeom>
          <a:noFill/>
          <a:ln w="9525">
            <a:noFill/>
            <a:miter lim="800000"/>
            <a:headEnd/>
            <a:tailEnd/>
          </a:ln>
          <a:effectLst/>
        </p:spPr>
        <p:txBody>
          <a:bodyPr vert="horz" wrap="square" lIns="98896" tIns="49448" rIns="98896" bIns="49448" numCol="1" anchor="t" anchorCtr="0" compatLnSpc="1">
            <a:prstTxWarp prst="textNoShape">
              <a:avLst/>
            </a:prstTxWarp>
          </a:bodyPr>
          <a:lstStyle>
            <a:lvl1pPr algn="r" defTabSz="988909">
              <a:defRPr sz="1300"/>
            </a:lvl1pPr>
          </a:lstStyle>
          <a:p>
            <a:endParaRPr lang="en-US" dirty="0"/>
          </a:p>
        </p:txBody>
      </p:sp>
      <p:sp>
        <p:nvSpPr>
          <p:cNvPr id="4100" name="Rectangle 1028"/>
          <p:cNvSpPr>
            <a:spLocks noGrp="1" noChangeArrowheads="1"/>
          </p:cNvSpPr>
          <p:nvPr>
            <p:ph type="ftr" sz="quarter" idx="2"/>
          </p:nvPr>
        </p:nvSpPr>
        <p:spPr bwMode="auto">
          <a:xfrm>
            <a:off x="2" y="6659823"/>
            <a:ext cx="4028062" cy="350579"/>
          </a:xfrm>
          <a:prstGeom prst="rect">
            <a:avLst/>
          </a:prstGeom>
          <a:noFill/>
          <a:ln w="9525">
            <a:noFill/>
            <a:miter lim="800000"/>
            <a:headEnd/>
            <a:tailEnd/>
          </a:ln>
          <a:effectLst/>
        </p:spPr>
        <p:txBody>
          <a:bodyPr vert="horz" wrap="square" lIns="98896" tIns="49448" rIns="98896" bIns="49448" numCol="1" anchor="b" anchorCtr="0" compatLnSpc="1">
            <a:prstTxWarp prst="textNoShape">
              <a:avLst/>
            </a:prstTxWarp>
          </a:bodyPr>
          <a:lstStyle>
            <a:lvl1pPr defTabSz="988909">
              <a:defRPr sz="1300"/>
            </a:lvl1pPr>
          </a:lstStyle>
          <a:p>
            <a:endParaRPr lang="en-US" dirty="0"/>
          </a:p>
        </p:txBody>
      </p:sp>
      <p:sp>
        <p:nvSpPr>
          <p:cNvPr id="4101" name="Rectangle 1029"/>
          <p:cNvSpPr>
            <a:spLocks noGrp="1" noChangeArrowheads="1"/>
          </p:cNvSpPr>
          <p:nvPr>
            <p:ph type="sldNum" sz="quarter" idx="3"/>
          </p:nvPr>
        </p:nvSpPr>
        <p:spPr bwMode="auto">
          <a:xfrm>
            <a:off x="5268340" y="6659823"/>
            <a:ext cx="4028062" cy="350579"/>
          </a:xfrm>
          <a:prstGeom prst="rect">
            <a:avLst/>
          </a:prstGeom>
          <a:noFill/>
          <a:ln w="9525">
            <a:noFill/>
            <a:miter lim="800000"/>
            <a:headEnd/>
            <a:tailEnd/>
          </a:ln>
          <a:effectLst/>
        </p:spPr>
        <p:txBody>
          <a:bodyPr vert="horz" wrap="square" lIns="98896" tIns="49448" rIns="98896" bIns="49448" numCol="1" anchor="b" anchorCtr="0" compatLnSpc="1">
            <a:prstTxWarp prst="textNoShape">
              <a:avLst/>
            </a:prstTxWarp>
          </a:bodyPr>
          <a:lstStyle>
            <a:lvl1pPr algn="r" defTabSz="988909">
              <a:defRPr sz="1300"/>
            </a:lvl1pPr>
          </a:lstStyle>
          <a:p>
            <a:fld id="{8621B94F-0677-4831-BD7C-F8C8DACD30E5}" type="slidenum">
              <a:rPr lang="en-US"/>
              <a:pPr/>
              <a:t>‹#›</a:t>
            </a:fld>
            <a:endParaRPr lang="en-US" dirty="0"/>
          </a:p>
        </p:txBody>
      </p:sp>
    </p:spTree>
    <p:extLst>
      <p:ext uri="{BB962C8B-B14F-4D97-AF65-F5344CB8AC3E}">
        <p14:creationId xmlns:p14="http://schemas.microsoft.com/office/powerpoint/2010/main" val="2010148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028361" cy="350579"/>
          </a:xfrm>
          <a:prstGeom prst="rect">
            <a:avLst/>
          </a:prstGeom>
        </p:spPr>
        <p:txBody>
          <a:bodyPr vert="horz" lIns="17403" tIns="8702" rIns="17403" bIns="8702" rtlCol="0"/>
          <a:lstStyle>
            <a:lvl1pPr algn="l">
              <a:defRPr sz="200"/>
            </a:lvl1pPr>
          </a:lstStyle>
          <a:p>
            <a:endParaRPr lang="en-US" dirty="0"/>
          </a:p>
        </p:txBody>
      </p:sp>
      <p:sp>
        <p:nvSpPr>
          <p:cNvPr id="3" name="Date Placeholder 2"/>
          <p:cNvSpPr>
            <a:spLocks noGrp="1"/>
          </p:cNvSpPr>
          <p:nvPr>
            <p:ph type="dt" idx="1"/>
          </p:nvPr>
        </p:nvSpPr>
        <p:spPr>
          <a:xfrm>
            <a:off x="5265954" y="2"/>
            <a:ext cx="4028361" cy="350579"/>
          </a:xfrm>
          <a:prstGeom prst="rect">
            <a:avLst/>
          </a:prstGeom>
        </p:spPr>
        <p:txBody>
          <a:bodyPr vert="horz" lIns="17403" tIns="8702" rIns="17403" bIns="8702" rtlCol="0"/>
          <a:lstStyle>
            <a:lvl1pPr algn="r">
              <a:defRPr sz="200"/>
            </a:lvl1pPr>
          </a:lstStyle>
          <a:p>
            <a:fld id="{FB2D8965-458C-4B1C-B406-A2816F9EEA4C}" type="datetimeFigureOut">
              <a:rPr lang="en-US" smtClean="0"/>
              <a:pPr/>
              <a:t>4/28/2015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17403" tIns="8702" rIns="17403" bIns="8702" rtlCol="0" anchor="ctr"/>
          <a:lstStyle/>
          <a:p>
            <a:endParaRPr lang="en-US" dirty="0"/>
          </a:p>
        </p:txBody>
      </p:sp>
      <p:sp>
        <p:nvSpPr>
          <p:cNvPr id="5" name="Notes Placeholder 4"/>
          <p:cNvSpPr>
            <a:spLocks noGrp="1"/>
          </p:cNvSpPr>
          <p:nvPr>
            <p:ph type="body" sz="quarter" idx="3"/>
          </p:nvPr>
        </p:nvSpPr>
        <p:spPr>
          <a:xfrm>
            <a:off x="929760" y="3329913"/>
            <a:ext cx="7436882" cy="3154621"/>
          </a:xfrm>
          <a:prstGeom prst="rect">
            <a:avLst/>
          </a:prstGeom>
        </p:spPr>
        <p:txBody>
          <a:bodyPr vert="horz" lIns="17403" tIns="8702" rIns="17403" bIns="870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638"/>
            <a:ext cx="4028361" cy="350579"/>
          </a:xfrm>
          <a:prstGeom prst="rect">
            <a:avLst/>
          </a:prstGeom>
        </p:spPr>
        <p:txBody>
          <a:bodyPr vert="horz" lIns="17403" tIns="8702" rIns="17403" bIns="8702" rtlCol="0" anchor="b"/>
          <a:lstStyle>
            <a:lvl1pPr algn="l">
              <a:defRPr sz="200"/>
            </a:lvl1pPr>
          </a:lstStyle>
          <a:p>
            <a:endParaRPr lang="en-US" dirty="0"/>
          </a:p>
        </p:txBody>
      </p:sp>
      <p:sp>
        <p:nvSpPr>
          <p:cNvPr id="7" name="Slide Number Placeholder 6"/>
          <p:cNvSpPr>
            <a:spLocks noGrp="1"/>
          </p:cNvSpPr>
          <p:nvPr>
            <p:ph type="sldNum" sz="quarter" idx="5"/>
          </p:nvPr>
        </p:nvSpPr>
        <p:spPr>
          <a:xfrm>
            <a:off x="5265954" y="6658638"/>
            <a:ext cx="4028361" cy="350579"/>
          </a:xfrm>
          <a:prstGeom prst="rect">
            <a:avLst/>
          </a:prstGeom>
        </p:spPr>
        <p:txBody>
          <a:bodyPr vert="horz" lIns="17403" tIns="8702" rIns="17403" bIns="8702" rtlCol="0" anchor="b"/>
          <a:lstStyle>
            <a:lvl1pPr algn="r">
              <a:defRPr sz="200"/>
            </a:lvl1pPr>
          </a:lstStyle>
          <a:p>
            <a:fld id="{F233E9D5-D1E3-4686-87D7-D14DAB4B4AB0}" type="slidenum">
              <a:rPr lang="en-US" smtClean="0"/>
              <a:pPr/>
              <a:t>‹#›</a:t>
            </a:fld>
            <a:endParaRPr lang="en-US" dirty="0"/>
          </a:p>
        </p:txBody>
      </p:sp>
    </p:spTree>
    <p:extLst>
      <p:ext uri="{BB962C8B-B14F-4D97-AF65-F5344CB8AC3E}">
        <p14:creationId xmlns:p14="http://schemas.microsoft.com/office/powerpoint/2010/main" val="108809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33E9D5-D1E3-4686-87D7-D14DAB4B4AB0}"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F53A735-5D2C-4A02-B590-0DF59376009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5BC7D5F-F63F-41B9-88E9-381843F8A17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414713"/>
            <a:ext cx="10880725" cy="30722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3414713"/>
            <a:ext cx="32492950" cy="30722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953FD8-8C25-46A5-846E-59B68BC59F8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3E2F76C-E012-4EBB-9318-AC9C3F2C1AE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8D5D2D8-6CDE-4D95-9A0A-1C2FDEAD10F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11095038"/>
            <a:ext cx="21686837"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11095038"/>
            <a:ext cx="21686838" cy="230425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B975D2D-C736-4C13-8BC7-859341D1C91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731AE64-AF31-4A0C-A380-4067F2C9D00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BB275AC-C59C-4315-80BF-EAE443DA4EA1}"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B7549BE-D23A-4EF5-B4D1-51997D7BC118}"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7398CFE-9B3E-44AA-BE7A-6FA040214800}"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6862D38-C2A9-4BCC-9F98-7A5067DC859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414713"/>
            <a:ext cx="43526075" cy="6400800"/>
          </a:xfrm>
          <a:prstGeom prst="rect">
            <a:avLst/>
          </a:prstGeom>
          <a:noFill/>
          <a:ln w="9525">
            <a:noFill/>
            <a:miter lim="800000"/>
            <a:headEnd/>
            <a:tailEnd/>
          </a:ln>
          <a:effectLst/>
        </p:spPr>
        <p:txBody>
          <a:bodyPr vert="horz" wrap="square" lIns="522506" tIns="261253" rIns="522506" bIns="261253"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11095038"/>
            <a:ext cx="43526075" cy="23042562"/>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defTabSz="5224463">
              <a:defRPr sz="8000"/>
            </a:lvl1pPr>
          </a:lstStyle>
          <a:p>
            <a:endParaRPr lang="en-US" dirty="0"/>
          </a:p>
        </p:txBody>
      </p:sp>
      <p:sp>
        <p:nvSpPr>
          <p:cNvPr id="1029" name="Rectangle 5"/>
          <p:cNvSpPr>
            <a:spLocks noGrp="1" noChangeArrowheads="1"/>
          </p:cNvSpPr>
          <p:nvPr>
            <p:ph type="ftr" sz="quarter" idx="3"/>
          </p:nvPr>
        </p:nvSpPr>
        <p:spPr bwMode="auto">
          <a:xfrm>
            <a:off x="17495838" y="34990088"/>
            <a:ext cx="16214725"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ctr" defTabSz="5224463">
              <a:defRPr sz="8000"/>
            </a:lvl1pPr>
          </a:lstStyle>
          <a:p>
            <a:endParaRPr lang="en-US" dirty="0"/>
          </a:p>
        </p:txBody>
      </p:sp>
      <p:sp>
        <p:nvSpPr>
          <p:cNvPr id="1030" name="Rectangle 6"/>
          <p:cNvSpPr>
            <a:spLocks noGrp="1" noChangeArrowheads="1"/>
          </p:cNvSpPr>
          <p:nvPr>
            <p:ph type="sldNum" sz="quarter" idx="4"/>
          </p:nvPr>
        </p:nvSpPr>
        <p:spPr bwMode="auto">
          <a:xfrm>
            <a:off x="36698238" y="34990088"/>
            <a:ext cx="10668000" cy="2562225"/>
          </a:xfrm>
          <a:prstGeom prst="rect">
            <a:avLst/>
          </a:prstGeom>
          <a:noFill/>
          <a:ln w="9525">
            <a:noFill/>
            <a:miter lim="800000"/>
            <a:headEnd/>
            <a:tailEnd/>
          </a:ln>
          <a:effectLst/>
        </p:spPr>
        <p:txBody>
          <a:bodyPr vert="horz" wrap="square" lIns="522506" tIns="261253" rIns="522506" bIns="261253" numCol="1" anchor="t" anchorCtr="0" compatLnSpc="1">
            <a:prstTxWarp prst="textNoShape">
              <a:avLst/>
            </a:prstTxWarp>
          </a:bodyPr>
          <a:lstStyle>
            <a:lvl1pPr algn="r" defTabSz="5224463">
              <a:defRPr sz="8000"/>
            </a:lvl1pPr>
          </a:lstStyle>
          <a:p>
            <a:fld id="{23A5A134-52BE-457B-A821-3C2904C977A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224463" rtl="0" fontAlgn="base">
        <a:spcBef>
          <a:spcPct val="0"/>
        </a:spcBef>
        <a:spcAft>
          <a:spcPct val="0"/>
        </a:spcAft>
        <a:defRPr sz="25100">
          <a:solidFill>
            <a:schemeClr val="tx2"/>
          </a:solidFill>
          <a:latin typeface="+mj-lt"/>
          <a:ea typeface="+mj-ea"/>
          <a:cs typeface="+mj-cs"/>
        </a:defRPr>
      </a:lvl1pPr>
      <a:lvl2pPr algn="ctr" defTabSz="5224463" rtl="0" fontAlgn="base">
        <a:spcBef>
          <a:spcPct val="0"/>
        </a:spcBef>
        <a:spcAft>
          <a:spcPct val="0"/>
        </a:spcAft>
        <a:defRPr sz="25100">
          <a:solidFill>
            <a:schemeClr val="tx2"/>
          </a:solidFill>
          <a:latin typeface="Times New Roman" pitchFamily="18" charset="0"/>
        </a:defRPr>
      </a:lvl2pPr>
      <a:lvl3pPr algn="ctr" defTabSz="5224463" rtl="0" fontAlgn="base">
        <a:spcBef>
          <a:spcPct val="0"/>
        </a:spcBef>
        <a:spcAft>
          <a:spcPct val="0"/>
        </a:spcAft>
        <a:defRPr sz="25100">
          <a:solidFill>
            <a:schemeClr val="tx2"/>
          </a:solidFill>
          <a:latin typeface="Times New Roman" pitchFamily="18" charset="0"/>
        </a:defRPr>
      </a:lvl3pPr>
      <a:lvl4pPr algn="ctr" defTabSz="5224463" rtl="0" fontAlgn="base">
        <a:spcBef>
          <a:spcPct val="0"/>
        </a:spcBef>
        <a:spcAft>
          <a:spcPct val="0"/>
        </a:spcAft>
        <a:defRPr sz="25100">
          <a:solidFill>
            <a:schemeClr val="tx2"/>
          </a:solidFill>
          <a:latin typeface="Times New Roman" pitchFamily="18" charset="0"/>
        </a:defRPr>
      </a:lvl4pPr>
      <a:lvl5pPr algn="ctr" defTabSz="5224463" rtl="0" fontAlgn="base">
        <a:spcBef>
          <a:spcPct val="0"/>
        </a:spcBef>
        <a:spcAft>
          <a:spcPct val="0"/>
        </a:spcAft>
        <a:defRPr sz="25100">
          <a:solidFill>
            <a:schemeClr val="tx2"/>
          </a:solidFill>
          <a:latin typeface="Times New Roman" pitchFamily="18" charset="0"/>
        </a:defRPr>
      </a:lvl5pPr>
      <a:lvl6pPr marL="457200" algn="ctr" defTabSz="5224463" rtl="0" fontAlgn="base">
        <a:spcBef>
          <a:spcPct val="0"/>
        </a:spcBef>
        <a:spcAft>
          <a:spcPct val="0"/>
        </a:spcAft>
        <a:defRPr sz="25100">
          <a:solidFill>
            <a:schemeClr val="tx2"/>
          </a:solidFill>
          <a:latin typeface="Times New Roman" pitchFamily="18" charset="0"/>
        </a:defRPr>
      </a:lvl6pPr>
      <a:lvl7pPr marL="914400" algn="ctr" defTabSz="5224463" rtl="0" fontAlgn="base">
        <a:spcBef>
          <a:spcPct val="0"/>
        </a:spcBef>
        <a:spcAft>
          <a:spcPct val="0"/>
        </a:spcAft>
        <a:defRPr sz="25100">
          <a:solidFill>
            <a:schemeClr val="tx2"/>
          </a:solidFill>
          <a:latin typeface="Times New Roman" pitchFamily="18" charset="0"/>
        </a:defRPr>
      </a:lvl7pPr>
      <a:lvl8pPr marL="1371600" algn="ctr" defTabSz="5224463" rtl="0" fontAlgn="base">
        <a:spcBef>
          <a:spcPct val="0"/>
        </a:spcBef>
        <a:spcAft>
          <a:spcPct val="0"/>
        </a:spcAft>
        <a:defRPr sz="25100">
          <a:solidFill>
            <a:schemeClr val="tx2"/>
          </a:solidFill>
          <a:latin typeface="Times New Roman" pitchFamily="18" charset="0"/>
        </a:defRPr>
      </a:lvl8pPr>
      <a:lvl9pPr marL="1828800" algn="ctr" defTabSz="5224463" rtl="0" fontAlgn="base">
        <a:spcBef>
          <a:spcPct val="0"/>
        </a:spcBef>
        <a:spcAft>
          <a:spcPct val="0"/>
        </a:spcAft>
        <a:defRPr sz="25100">
          <a:solidFill>
            <a:schemeClr val="tx2"/>
          </a:solidFill>
          <a:latin typeface="Times New Roman" pitchFamily="18" charset="0"/>
        </a:defRPr>
      </a:lvl9pPr>
    </p:titleStyle>
    <p:bodyStyle>
      <a:lvl1pPr marL="1958975" indent="-1958975" algn="l" defTabSz="5224463" rtl="0" fontAlgn="base">
        <a:spcBef>
          <a:spcPct val="20000"/>
        </a:spcBef>
        <a:spcAft>
          <a:spcPct val="0"/>
        </a:spcAft>
        <a:buChar char="•"/>
        <a:defRPr sz="18300">
          <a:solidFill>
            <a:schemeClr val="tx1"/>
          </a:solidFill>
          <a:latin typeface="+mn-lt"/>
          <a:ea typeface="+mn-ea"/>
          <a:cs typeface="+mn-cs"/>
        </a:defRPr>
      </a:lvl1pPr>
      <a:lvl2pPr marL="4244975" indent="-1631950" algn="l" defTabSz="5224463" rtl="0" fontAlgn="base">
        <a:spcBef>
          <a:spcPct val="20000"/>
        </a:spcBef>
        <a:spcAft>
          <a:spcPct val="0"/>
        </a:spcAft>
        <a:buChar char="–"/>
        <a:defRPr sz="16000">
          <a:solidFill>
            <a:schemeClr val="tx1"/>
          </a:solidFill>
          <a:latin typeface="+mn-lt"/>
        </a:defRPr>
      </a:lvl2pPr>
      <a:lvl3pPr marL="6530975" indent="-1306513" algn="l" defTabSz="5224463" rtl="0" fontAlgn="base">
        <a:spcBef>
          <a:spcPct val="20000"/>
        </a:spcBef>
        <a:spcAft>
          <a:spcPct val="0"/>
        </a:spcAft>
        <a:buChar char="•"/>
        <a:defRPr sz="13700">
          <a:solidFill>
            <a:schemeClr val="tx1"/>
          </a:solidFill>
          <a:latin typeface="+mn-lt"/>
        </a:defRPr>
      </a:lvl3pPr>
      <a:lvl4pPr marL="9144000" indent="-1306513" algn="l" defTabSz="5224463" rtl="0" fontAlgn="base">
        <a:spcBef>
          <a:spcPct val="20000"/>
        </a:spcBef>
        <a:spcAft>
          <a:spcPct val="0"/>
        </a:spcAft>
        <a:buChar char="–"/>
        <a:defRPr sz="11400">
          <a:solidFill>
            <a:schemeClr val="tx1"/>
          </a:solidFill>
          <a:latin typeface="+mn-lt"/>
        </a:defRPr>
      </a:lvl4pPr>
      <a:lvl5pPr marL="11757025" indent="-1306513" algn="l" defTabSz="5224463" rtl="0" fontAlgn="base">
        <a:spcBef>
          <a:spcPct val="20000"/>
        </a:spcBef>
        <a:spcAft>
          <a:spcPct val="0"/>
        </a:spcAft>
        <a:buChar char="»"/>
        <a:defRPr sz="11400">
          <a:solidFill>
            <a:schemeClr val="tx1"/>
          </a:solidFill>
          <a:latin typeface="+mn-lt"/>
        </a:defRPr>
      </a:lvl5pPr>
      <a:lvl6pPr marL="12214225" indent="-1306513" algn="l" defTabSz="5224463" rtl="0" fontAlgn="base">
        <a:spcBef>
          <a:spcPct val="20000"/>
        </a:spcBef>
        <a:spcAft>
          <a:spcPct val="0"/>
        </a:spcAft>
        <a:buChar char="»"/>
        <a:defRPr sz="11400">
          <a:solidFill>
            <a:schemeClr val="tx1"/>
          </a:solidFill>
          <a:latin typeface="+mn-lt"/>
        </a:defRPr>
      </a:lvl6pPr>
      <a:lvl7pPr marL="12671425" indent="-1306513" algn="l" defTabSz="5224463" rtl="0" fontAlgn="base">
        <a:spcBef>
          <a:spcPct val="20000"/>
        </a:spcBef>
        <a:spcAft>
          <a:spcPct val="0"/>
        </a:spcAft>
        <a:buChar char="»"/>
        <a:defRPr sz="11400">
          <a:solidFill>
            <a:schemeClr val="tx1"/>
          </a:solidFill>
          <a:latin typeface="+mn-lt"/>
        </a:defRPr>
      </a:lvl7pPr>
      <a:lvl8pPr marL="13128625" indent="-1306513" algn="l" defTabSz="5224463" rtl="0" fontAlgn="base">
        <a:spcBef>
          <a:spcPct val="20000"/>
        </a:spcBef>
        <a:spcAft>
          <a:spcPct val="0"/>
        </a:spcAft>
        <a:buChar char="»"/>
        <a:defRPr sz="11400">
          <a:solidFill>
            <a:schemeClr val="tx1"/>
          </a:solidFill>
          <a:latin typeface="+mn-lt"/>
        </a:defRPr>
      </a:lvl8pPr>
      <a:lvl9pPr marL="13585825" indent="-1306513" algn="l" defTabSz="5224463" rtl="0" fontAlgn="base">
        <a:spcBef>
          <a:spcPct val="20000"/>
        </a:spcBef>
        <a:spcAft>
          <a:spcPct val="0"/>
        </a:spcAft>
        <a:buChar char="»"/>
        <a:defRPr sz="1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3"/>
          <p:cNvSpPr txBox="1">
            <a:spLocks noChangeArrowheads="1"/>
          </p:cNvSpPr>
          <p:nvPr/>
        </p:nvSpPr>
        <p:spPr bwMode="auto">
          <a:xfrm>
            <a:off x="7230979" y="871210"/>
            <a:ext cx="36499800" cy="5139869"/>
          </a:xfrm>
          <a:prstGeom prst="rect">
            <a:avLst/>
          </a:prstGeom>
          <a:noFill/>
          <a:ln w="9525">
            <a:noFill/>
            <a:miter lim="800000"/>
            <a:headEnd/>
            <a:tailEnd/>
          </a:ln>
          <a:effectLst/>
        </p:spPr>
        <p:txBody>
          <a:bodyPr wrap="square">
            <a:spAutoFit/>
          </a:bodyPr>
          <a:lstStyle/>
          <a:p>
            <a:pPr algn="ctr"/>
            <a:r>
              <a:rPr lang="en-US" sz="9200" dirty="0" smtClean="0"/>
              <a:t>Mom and Dad’s Influence: Daughter-Guarding, </a:t>
            </a:r>
          </a:p>
          <a:p>
            <a:pPr algn="ctr"/>
            <a:r>
              <a:rPr lang="en-US" sz="9200" dirty="0" smtClean="0"/>
              <a:t>Attachment and Mating Prefere</a:t>
            </a:r>
            <a:r>
              <a:rPr lang="en-US" sz="9200" dirty="0"/>
              <a:t>n</a:t>
            </a:r>
            <a:r>
              <a:rPr lang="en-US" sz="9200" dirty="0" smtClean="0"/>
              <a:t>ces</a:t>
            </a:r>
          </a:p>
          <a:p>
            <a:pPr algn="ctr"/>
            <a:r>
              <a:rPr lang="en-US" sz="4600" dirty="0" smtClean="0">
                <a:cs typeface="Times New Roman" pitchFamily="18" charset="0"/>
              </a:rPr>
              <a:t>Logan </a:t>
            </a:r>
            <a:r>
              <a:rPr lang="en-US" sz="4600" dirty="0" smtClean="0"/>
              <a:t>Kochendorfer</a:t>
            </a:r>
            <a:r>
              <a:rPr lang="en-US" sz="4600" dirty="0" smtClean="0">
                <a:cs typeface="Times New Roman" pitchFamily="18" charset="0"/>
              </a:rPr>
              <a:t> and David </a:t>
            </a:r>
            <a:r>
              <a:rPr lang="en-US" sz="4600" dirty="0" err="1" smtClean="0">
                <a:cs typeface="Times New Roman" pitchFamily="18" charset="0"/>
              </a:rPr>
              <a:t>Njus</a:t>
            </a:r>
            <a:endParaRPr lang="en-US" sz="4600" dirty="0">
              <a:cs typeface="Times New Roman" pitchFamily="18" charset="0"/>
            </a:endParaRPr>
          </a:p>
          <a:p>
            <a:pPr algn="ctr"/>
            <a:endParaRPr lang="en-US" sz="800" dirty="0">
              <a:cs typeface="Times New Roman" pitchFamily="18" charset="0"/>
            </a:endParaRPr>
          </a:p>
          <a:p>
            <a:pPr algn="ctr"/>
            <a:r>
              <a:rPr lang="en-US" sz="4600" i="1" dirty="0" smtClean="0">
                <a:cs typeface="Times New Roman" pitchFamily="18" charset="0"/>
              </a:rPr>
              <a:t>Presented at the 2015 Annual Meeting of the Midwestern Psychological Association, Chicago, IL</a:t>
            </a:r>
            <a:endParaRPr lang="en-US" sz="4600" i="1" dirty="0">
              <a:cs typeface="Times New Roman" pitchFamily="18" charset="0"/>
            </a:endParaRPr>
          </a:p>
          <a:p>
            <a:pPr algn="ctr"/>
            <a:endParaRPr lang="en-US" sz="4400" dirty="0"/>
          </a:p>
        </p:txBody>
      </p:sp>
      <mc:AlternateContent xmlns:mc="http://schemas.openxmlformats.org/markup-compatibility/2006" xmlns:a14="http://schemas.microsoft.com/office/drawing/2010/main">
        <mc:Choice Requires="a14">
          <p:sp>
            <p:nvSpPr>
              <p:cNvPr id="2052" name="Text Box 4"/>
              <p:cNvSpPr txBox="1">
                <a:spLocks noChangeArrowheads="1"/>
              </p:cNvSpPr>
              <p:nvPr/>
            </p:nvSpPr>
            <p:spPr bwMode="auto">
              <a:xfrm>
                <a:off x="1600200" y="19354800"/>
                <a:ext cx="13487400" cy="17373987"/>
              </a:xfrm>
              <a:prstGeom prst="rect">
                <a:avLst/>
              </a:prstGeom>
              <a:noFill/>
              <a:ln w="9525">
                <a:noFill/>
                <a:miter lim="800000"/>
                <a:headEnd/>
                <a:tailEnd/>
              </a:ln>
              <a:effectLst/>
            </p:spPr>
            <p:txBody>
              <a:bodyPr wrap="square">
                <a:spAutoFit/>
              </a:bodyPr>
              <a:lstStyle/>
              <a:p>
                <a:pPr algn="ctr"/>
                <a:r>
                  <a:rPr lang="en-US" sz="4000" b="1" dirty="0" smtClean="0">
                    <a:cs typeface="Times New Roman" pitchFamily="18" charset="0"/>
                  </a:rPr>
                  <a:t>Method</a:t>
                </a:r>
              </a:p>
              <a:p>
                <a:r>
                  <a:rPr lang="en-US" sz="3700" b="1" dirty="0"/>
                  <a:t>Participants and Procedure</a:t>
                </a:r>
                <a:endParaRPr lang="en-US" sz="3700" dirty="0"/>
              </a:p>
              <a:p>
                <a:pPr algn="just"/>
                <a:r>
                  <a:rPr lang="en-US" sz="3800" dirty="0" smtClean="0"/>
                  <a:t>	</a:t>
                </a:r>
                <a:r>
                  <a:rPr lang="en-US" sz="3600" dirty="0" smtClean="0"/>
                  <a:t>Young adults (89 women, 27 men, age range: 18-24 years; </a:t>
                </a:r>
                <a:r>
                  <a:rPr lang="en-US" sz="3600" dirty="0"/>
                  <a:t>(</a:t>
                </a:r>
                <a14:m>
                  <m:oMath xmlns:m="http://schemas.openxmlformats.org/officeDocument/2006/math">
                    <m:acc>
                      <m:accPr>
                        <m:chr m:val="̅"/>
                        <m:ctrlPr>
                          <a:rPr lang="en-US" sz="3600" i="1">
                            <a:latin typeface="Cambria Math"/>
                          </a:rPr>
                        </m:ctrlPr>
                      </m:accPr>
                      <m:e>
                        <m:r>
                          <a:rPr lang="en-US" sz="3600" i="1">
                            <a:latin typeface="Cambria Math"/>
                          </a:rPr>
                          <m:t>𝑋</m:t>
                        </m:r>
                        <m:r>
                          <a:rPr lang="en-US" sz="3600" i="1">
                            <a:latin typeface="Cambria Math"/>
                          </a:rPr>
                          <m:t> </m:t>
                        </m:r>
                      </m:e>
                    </m:acc>
                    <m:r>
                      <a:rPr lang="en-US" sz="3600" i="1">
                        <a:latin typeface="Cambria Math"/>
                      </a:rPr>
                      <m:t> </m:t>
                    </m:r>
                  </m:oMath>
                </a14:m>
                <a:r>
                  <a:rPr lang="en-US" sz="3600" dirty="0" smtClean="0"/>
                  <a:t>= 22.16) were recruited through the use of Mechanical Turk. Participants were required to be between the ages of 18 and 24 years old so that the questions contained in the survey would be of some relevance. Other than this demographic limitation, all other participants were encouraged to participate.</a:t>
                </a:r>
              </a:p>
              <a:p>
                <a:pPr algn="just"/>
                <a:r>
                  <a:rPr lang="en-US" sz="3600" dirty="0" smtClean="0"/>
                  <a:t>	Participants were asked to complete a survey with three sections The first section </a:t>
                </a:r>
                <a:r>
                  <a:rPr lang="en-US" sz="3600" dirty="0" smtClean="0">
                    <a:solidFill>
                      <a:srgbClr val="000000"/>
                    </a:solidFill>
                  </a:rPr>
                  <a:t>contained questions from the ECR-RS, which is a self-report instrument designed to assess attachment patterns in a variety of close relationships (</a:t>
                </a:r>
                <a:r>
                  <a:rPr lang="en-US" sz="3600" dirty="0"/>
                  <a:t>Fraley, R. C., Heffernan, M. E., </a:t>
                </a:r>
                <a:r>
                  <a:rPr lang="en-US" sz="3600" dirty="0" err="1"/>
                  <a:t>Vicary</a:t>
                </a:r>
                <a:r>
                  <a:rPr lang="en-US" sz="3600" dirty="0"/>
                  <a:t>, A.M., &amp; </a:t>
                </a:r>
                <a:r>
                  <a:rPr lang="en-US" sz="3600" dirty="0" err="1"/>
                  <a:t>Brumbaug</a:t>
                </a:r>
                <a:r>
                  <a:rPr lang="en-US" sz="3600" dirty="0"/>
                  <a:t>, C. C</a:t>
                </a:r>
                <a:r>
                  <a:rPr lang="en-US" sz="3600" dirty="0" smtClean="0"/>
                  <a:t>., 2011</a:t>
                </a:r>
                <a:r>
                  <a:rPr lang="en-US" sz="3600" dirty="0"/>
                  <a:t>)</a:t>
                </a:r>
                <a:r>
                  <a:rPr lang="en-US" sz="3600" dirty="0" smtClean="0">
                    <a:solidFill>
                      <a:srgbClr val="000000"/>
                    </a:solidFill>
                  </a:rPr>
                  <a:t>. The same nine questions are used to assess attachment styles with respect to four targets (e.g. mother, father, romantic partner, and best friend). Analyzed on a 7 point scale, ranging from 1 – strongly disagree to 7 – strongly agree, this part of the survey asks participants to reflect on how much they agree that statements such as “it helped to turn to him in times of need” reflected their experience with each target.</a:t>
                </a:r>
              </a:p>
              <a:p>
                <a:pPr algn="just"/>
                <a:r>
                  <a:rPr lang="en-US" sz="3600" dirty="0" smtClean="0">
                    <a:solidFill>
                      <a:srgbClr val="000000"/>
                    </a:solidFill>
                  </a:rPr>
                  <a:t>	The second section contained a revised version of </a:t>
                </a:r>
                <a:r>
                  <a:rPr lang="en-US" sz="3600" dirty="0" err="1" smtClean="0">
                    <a:solidFill>
                      <a:srgbClr val="000000"/>
                    </a:solidFill>
                  </a:rPr>
                  <a:t>Perilloux</a:t>
                </a:r>
                <a:r>
                  <a:rPr lang="en-US" sz="3600" dirty="0">
                    <a:solidFill>
                      <a:srgbClr val="000000"/>
                    </a:solidFill>
                  </a:rPr>
                  <a:t> </a:t>
                </a:r>
                <a:r>
                  <a:rPr lang="en-US" sz="3600" dirty="0" smtClean="0">
                    <a:solidFill>
                      <a:srgbClr val="000000"/>
                    </a:solidFill>
                  </a:rPr>
                  <a:t>et al.</a:t>
                </a:r>
                <a:r>
                  <a:rPr lang="en-US" sz="3600" smtClean="0">
                    <a:solidFill>
                      <a:srgbClr val="000000"/>
                    </a:solidFill>
                  </a:rPr>
                  <a:t>’s (2008) Daughter </a:t>
                </a:r>
                <a:r>
                  <a:rPr lang="en-US" sz="3600" dirty="0" smtClean="0">
                    <a:solidFill>
                      <a:srgbClr val="000000"/>
                    </a:solidFill>
                  </a:rPr>
                  <a:t>Guarding Questionnaire which asked participants to reflect on their parents’ “guarding” behaviors and attitudes toward a variety of</a:t>
                </a:r>
                <a:r>
                  <a:rPr lang="en-US" sz="3600" dirty="0" smtClean="0"/>
                  <a:t> low to high risk situations (e.g., their child spending the night at a romantic partner’s house).  </a:t>
                </a:r>
              </a:p>
              <a:p>
                <a:pPr algn="just"/>
                <a:r>
                  <a:rPr lang="en-US" sz="3600" dirty="0" smtClean="0"/>
                  <a:t>	Finally, participants completed a questionnaire asking 1) how likely they would be to have intercourse with a desirable person whom they had known for time periods ranging from 1 day to 1 year, and 2) how many sexual partners they would “ideally like to have” in time periods ranging from 1 month to 5 years. </a:t>
                </a:r>
              </a:p>
              <a:p>
                <a:pPr algn="just"/>
                <a:r>
                  <a:rPr lang="en-US" sz="3600" dirty="0" smtClean="0"/>
                  <a:t>	A </a:t>
                </a:r>
                <a:r>
                  <a:rPr lang="en-US" sz="3600" dirty="0"/>
                  <a:t>principal components analysis conducted on a previous and larger data set with the sexual attitudes scale revealed two </a:t>
                </a:r>
                <a:r>
                  <a:rPr lang="en-US" sz="3600" dirty="0" smtClean="0"/>
                  <a:t>clear</a:t>
                </a:r>
                <a:endParaRPr lang="en-US" sz="3600" dirty="0"/>
              </a:p>
            </p:txBody>
          </p:sp>
        </mc:Choice>
        <mc:Fallback xmlns="">
          <p:sp>
            <p:nvSpPr>
              <p:cNvPr id="2052" name="Text Box 4"/>
              <p:cNvSpPr txBox="1">
                <a:spLocks noRot="1" noChangeAspect="1" noMove="1" noResize="1" noEditPoints="1" noAdjustHandles="1" noChangeArrowheads="1" noChangeShapeType="1" noTextEdit="1"/>
              </p:cNvSpPr>
              <p:nvPr/>
            </p:nvSpPr>
            <p:spPr bwMode="auto">
              <a:xfrm>
                <a:off x="1600200" y="19354800"/>
                <a:ext cx="13487400" cy="17373987"/>
              </a:xfrm>
              <a:prstGeom prst="rect">
                <a:avLst/>
              </a:prstGeom>
              <a:blipFill rotWithShape="1">
                <a:blip r:embed="rId3"/>
                <a:stretch>
                  <a:fillRect l="-1447" t="-632" r="-1356" b="-351"/>
                </a:stretch>
              </a:blipFill>
              <a:ln w="9525">
                <a:noFill/>
                <a:miter lim="800000"/>
                <a:headEnd/>
                <a:tailEnd/>
              </a:ln>
              <a:effectLst/>
            </p:spPr>
            <p:txBody>
              <a:bodyPr/>
              <a:lstStyle/>
              <a:p>
                <a:r>
                  <a:rPr lang="en-US">
                    <a:noFill/>
                  </a:rPr>
                  <a:t> </a:t>
                </a:r>
              </a:p>
            </p:txBody>
          </p:sp>
        </mc:Fallback>
      </mc:AlternateContent>
      <p:sp>
        <p:nvSpPr>
          <p:cNvPr id="2050" name="Text Box 2"/>
          <p:cNvSpPr txBox="1">
            <a:spLocks noChangeArrowheads="1"/>
          </p:cNvSpPr>
          <p:nvPr/>
        </p:nvSpPr>
        <p:spPr bwMode="auto">
          <a:xfrm>
            <a:off x="1600200" y="6214682"/>
            <a:ext cx="13167360" cy="12341840"/>
          </a:xfrm>
          <a:prstGeom prst="rect">
            <a:avLst/>
          </a:prstGeom>
          <a:noFill/>
          <a:ln w="9525">
            <a:noFill/>
            <a:miter lim="800000"/>
            <a:headEnd/>
            <a:tailEnd/>
          </a:ln>
          <a:effectLst/>
        </p:spPr>
        <p:txBody>
          <a:bodyPr wrap="square">
            <a:spAutoFit/>
          </a:bodyPr>
          <a:lstStyle/>
          <a:p>
            <a:pPr algn="just"/>
            <a:r>
              <a:rPr lang="en-US" sz="4000" dirty="0" smtClean="0"/>
              <a:t>	</a:t>
            </a:r>
            <a:r>
              <a:rPr lang="en-US" sz="3600" dirty="0" smtClean="0"/>
              <a:t>Previous work </a:t>
            </a:r>
            <a:r>
              <a:rPr lang="en-US" sz="3600" dirty="0"/>
              <a:t>by Buss and Schmitt (1993</a:t>
            </a:r>
            <a:r>
              <a:rPr lang="en-US" sz="3600" dirty="0" smtClean="0"/>
              <a:t>) introduced the Sexual Strategies Theory which proposes that both men and women have evolved distinct psychological mechanisms that underlie short-term and long-term strategies, and that men and women confront different adaptive problems in both strategies. Men historically have been constrained in their reproductive success primarily by the number of fertile women they could inseminate. Women historically have been constrained in their reproductive success by the quantity and quality of the external resources that they can secure for themselves and their children, as well as by the quality of the mate’s genes.</a:t>
            </a:r>
          </a:p>
          <a:p>
            <a:pPr algn="just"/>
            <a:r>
              <a:rPr lang="en-US" sz="3600" dirty="0" smtClean="0"/>
              <a:t>	</a:t>
            </a:r>
            <a:r>
              <a:rPr lang="en-US" sz="3600" dirty="0" err="1" smtClean="0"/>
              <a:t>Perilloux</a:t>
            </a:r>
            <a:r>
              <a:rPr lang="en-US" sz="3600" dirty="0"/>
              <a:t>, Fleischman and Buss (2008) found empirical support for the Daughter-Guarding Hypothesis:  parents were more likely to control their daughters’ sexual behavior, were more likely to report emotional upset over daughters’ sexual activity, and </a:t>
            </a:r>
            <a:r>
              <a:rPr lang="en-US" sz="3600" dirty="0" smtClean="0"/>
              <a:t>were more likely to control </a:t>
            </a:r>
            <a:r>
              <a:rPr lang="en-US" sz="3600" dirty="0"/>
              <a:t>their daughters’ mate choice relative to their sons</a:t>
            </a:r>
            <a:r>
              <a:rPr lang="en-US" sz="3600" dirty="0" smtClean="0"/>
              <a:t>’ due to the extra costs to females because of pregnancy, gestation, and child care.</a:t>
            </a:r>
            <a:endParaRPr lang="en-US" sz="3600" dirty="0"/>
          </a:p>
          <a:p>
            <a:pPr algn="just"/>
            <a:r>
              <a:rPr lang="en-US" sz="3600" dirty="0" smtClean="0"/>
              <a:t>	The </a:t>
            </a:r>
            <a:r>
              <a:rPr lang="en-US" sz="3600" dirty="0"/>
              <a:t>present research seeks to combine these lines of research by examining the relationship between young adults’ perception of daughter-guarding by their </a:t>
            </a:r>
            <a:r>
              <a:rPr lang="en-US" sz="3600" dirty="0" smtClean="0"/>
              <a:t>parents</a:t>
            </a:r>
            <a:r>
              <a:rPr lang="en-US" sz="3600" dirty="0"/>
              <a:t> </a:t>
            </a:r>
            <a:r>
              <a:rPr lang="en-US" sz="3600" dirty="0" smtClean="0"/>
              <a:t>and how this might influence daughter’s and son’s mating preferences. Furthermore, this study seeks to understand how attachment patterns might relate to these two variables.</a:t>
            </a:r>
            <a:endParaRPr lang="en-US" sz="3600" dirty="0"/>
          </a:p>
        </p:txBody>
      </p:sp>
      <p:sp>
        <p:nvSpPr>
          <p:cNvPr id="2053" name="Text Box 5"/>
          <p:cNvSpPr txBox="1">
            <a:spLocks noChangeArrowheads="1"/>
          </p:cNvSpPr>
          <p:nvPr/>
        </p:nvSpPr>
        <p:spPr bwMode="auto">
          <a:xfrm>
            <a:off x="16703566" y="19101610"/>
            <a:ext cx="16916400" cy="9418320"/>
          </a:xfrm>
          <a:prstGeom prst="rect">
            <a:avLst/>
          </a:prstGeom>
          <a:noFill/>
          <a:ln w="9525">
            <a:noFill/>
            <a:miter lim="800000"/>
            <a:headEnd/>
            <a:tailEnd/>
          </a:ln>
          <a:effectLst/>
        </p:spPr>
        <p:txBody>
          <a:bodyPr wrap="square">
            <a:spAutoFit/>
          </a:bodyPr>
          <a:lstStyle/>
          <a:p>
            <a:pPr algn="ctr"/>
            <a:r>
              <a:rPr lang="en-US" sz="4000" b="1" dirty="0" smtClean="0">
                <a:cs typeface="Times New Roman" pitchFamily="18" charset="0"/>
              </a:rPr>
              <a:t>Results</a:t>
            </a:r>
          </a:p>
          <a:p>
            <a:pPr algn="just"/>
            <a:r>
              <a:rPr lang="en-US" sz="3700" dirty="0" smtClean="0"/>
              <a:t>	</a:t>
            </a:r>
            <a:r>
              <a:rPr lang="en-US" sz="3600" dirty="0"/>
              <a:t>Independent samples</a:t>
            </a:r>
            <a:r>
              <a:rPr lang="en-US" sz="3600" i="1" dirty="0"/>
              <a:t> t</a:t>
            </a:r>
            <a:r>
              <a:rPr lang="en-US" sz="3600" dirty="0"/>
              <a:t>-tests indicated that women experienced higher levels of parental guarding than men (see Table 1). </a:t>
            </a:r>
            <a:r>
              <a:rPr lang="en-US" sz="3600" i="1" dirty="0"/>
              <a:t>T</a:t>
            </a:r>
            <a:r>
              <a:rPr lang="en-US" sz="3600" dirty="0"/>
              <a:t>-tests also indicated that men wanted more sexual partners than women (short and long term). Males also expressed a greater willingness than did women to have intercourse with a desirable partner (short term). </a:t>
            </a:r>
          </a:p>
          <a:p>
            <a:pPr algn="just"/>
            <a:r>
              <a:rPr lang="en-US" sz="3600" dirty="0" smtClean="0"/>
              <a:t>	Correlation </a:t>
            </a:r>
            <a:r>
              <a:rPr lang="en-US" sz="3600" dirty="0"/>
              <a:t>coefficients (see Table 2) revealed that parental guarding </a:t>
            </a:r>
            <a:r>
              <a:rPr lang="en-US" sz="3600" dirty="0" smtClean="0"/>
              <a:t>was significantly </a:t>
            </a:r>
            <a:r>
              <a:rPr lang="en-US" sz="3600" dirty="0"/>
              <a:t>negatively related to all four mating desire variables for women, but for men, parental guarding was significantly negatively correlated only with willingness to have intercourse in the long term.  </a:t>
            </a:r>
            <a:endParaRPr lang="en-US" sz="3600" dirty="0" smtClean="0"/>
          </a:p>
          <a:p>
            <a:pPr algn="just"/>
            <a:r>
              <a:rPr lang="en-US" sz="3600" dirty="0" smtClean="0"/>
              <a:t>	Correlation coefficients (see Table 2) indicated that for </a:t>
            </a:r>
            <a:r>
              <a:rPr lang="en-US" sz="3600" dirty="0"/>
              <a:t>females, parental guarding </a:t>
            </a:r>
            <a:r>
              <a:rPr lang="en-US" sz="3600" dirty="0" smtClean="0"/>
              <a:t>was positively </a:t>
            </a:r>
            <a:r>
              <a:rPr lang="en-US" sz="3600" dirty="0"/>
              <a:t>correlated with anxious attachment to mothers, and </a:t>
            </a:r>
            <a:r>
              <a:rPr lang="en-US" sz="3600" dirty="0" smtClean="0"/>
              <a:t>with </a:t>
            </a:r>
            <a:r>
              <a:rPr lang="en-US" sz="3600" dirty="0"/>
              <a:t>avoidant attachment to mothers at a level approaching significance (</a:t>
            </a:r>
            <a:r>
              <a:rPr lang="en-US" sz="3600" i="1" dirty="0"/>
              <a:t>p</a:t>
            </a:r>
            <a:r>
              <a:rPr lang="en-US" sz="3600" dirty="0"/>
              <a:t>=.066)</a:t>
            </a:r>
            <a:r>
              <a:rPr lang="en-US" sz="3600" dirty="0" smtClean="0"/>
              <a:t>. Parental guarding was not correlated with anxious or avoidant attachment to fathers for females. For males, parental guarding was not correlated with anxious or avoidant attachment to mothers or fathers. Lastly, neither anxious nor avoidant attachment to mothers or fathers were correlated with mating preferences for females. </a:t>
            </a:r>
            <a:endParaRPr lang="en-US" sz="3600" dirty="0"/>
          </a:p>
          <a:p>
            <a:r>
              <a:rPr lang="en-US" sz="3800" dirty="0"/>
              <a:t> </a:t>
            </a:r>
            <a:r>
              <a:rPr lang="en-US" sz="3800" dirty="0" smtClean="0"/>
              <a:t>	</a:t>
            </a:r>
            <a:endParaRPr lang="en-US" sz="3800" dirty="0"/>
          </a:p>
          <a:p>
            <a:endParaRPr lang="en-US" sz="3800" dirty="0"/>
          </a:p>
          <a:p>
            <a:endParaRPr lang="en-US" dirty="0"/>
          </a:p>
          <a:p>
            <a:r>
              <a:rPr lang="en-US" dirty="0"/>
              <a:t>	</a:t>
            </a:r>
            <a:r>
              <a:rPr lang="en-US" dirty="0" smtClean="0"/>
              <a:t>.</a:t>
            </a:r>
            <a:endParaRPr lang="en-US" dirty="0"/>
          </a:p>
          <a:p>
            <a:endParaRPr lang="en-US" dirty="0"/>
          </a:p>
        </p:txBody>
      </p:sp>
      <p:sp>
        <p:nvSpPr>
          <p:cNvPr id="2055" name="Rectangle 7"/>
          <p:cNvSpPr>
            <a:spLocks noChangeArrowheads="1"/>
          </p:cNvSpPr>
          <p:nvPr/>
        </p:nvSpPr>
        <p:spPr bwMode="auto">
          <a:xfrm>
            <a:off x="20193000" y="30632400"/>
            <a:ext cx="11582400" cy="369332"/>
          </a:xfrm>
          <a:prstGeom prst="rect">
            <a:avLst/>
          </a:prstGeom>
          <a:noFill/>
          <a:ln w="9525">
            <a:noFill/>
            <a:miter lim="800000"/>
            <a:headEnd/>
            <a:tailEnd/>
          </a:ln>
          <a:effectLst/>
        </p:spPr>
        <p:txBody>
          <a:bodyPr lIns="0" tIns="0" rIns="0" bIns="0">
            <a:spAutoFit/>
          </a:bodyPr>
          <a:lstStyle/>
          <a:p>
            <a:endParaRPr lang="en-US" sz="2400" dirty="0"/>
          </a:p>
        </p:txBody>
      </p:sp>
      <p:sp>
        <p:nvSpPr>
          <p:cNvPr id="2060" name="Text Box 12"/>
          <p:cNvSpPr txBox="1">
            <a:spLocks noChangeArrowheads="1"/>
          </p:cNvSpPr>
          <p:nvPr/>
        </p:nvSpPr>
        <p:spPr bwMode="auto">
          <a:xfrm>
            <a:off x="35214910" y="23503201"/>
            <a:ext cx="14419487" cy="4339650"/>
          </a:xfrm>
          <a:prstGeom prst="rect">
            <a:avLst/>
          </a:prstGeom>
          <a:noFill/>
          <a:ln w="9525">
            <a:noFill/>
            <a:miter lim="800000"/>
            <a:headEnd/>
            <a:tailEnd/>
          </a:ln>
          <a:effectLst/>
        </p:spPr>
        <p:txBody>
          <a:bodyPr wrap="square">
            <a:spAutoFit/>
          </a:bodyPr>
          <a:lstStyle/>
          <a:p>
            <a:pPr algn="ctr"/>
            <a:r>
              <a:rPr lang="en-US" sz="3600" b="1" dirty="0" smtClean="0">
                <a:cs typeface="Times New Roman" pitchFamily="18" charset="0"/>
              </a:rPr>
              <a:t>References</a:t>
            </a:r>
            <a:endParaRPr lang="en-US" sz="3600" b="1" dirty="0">
              <a:cs typeface="Times New Roman" pitchFamily="18" charset="0"/>
            </a:endParaRPr>
          </a:p>
          <a:p>
            <a:r>
              <a:rPr lang="en-US" sz="3000" dirty="0"/>
              <a:t>Buss, D. M., &amp; Schmitt, D. P. (1993).  Sexual strategies theory:  An </a:t>
            </a:r>
            <a:r>
              <a:rPr lang="en-US" sz="3000" dirty="0" smtClean="0"/>
              <a:t>evolutionary perspective </a:t>
            </a:r>
          </a:p>
          <a:p>
            <a:r>
              <a:rPr lang="en-US" sz="3000" dirty="0"/>
              <a:t>	</a:t>
            </a:r>
            <a:r>
              <a:rPr lang="en-US" sz="3000" dirty="0" smtClean="0"/>
              <a:t>on </a:t>
            </a:r>
            <a:r>
              <a:rPr lang="en-US" sz="3000" dirty="0"/>
              <a:t>human </a:t>
            </a:r>
            <a:r>
              <a:rPr lang="en-US" sz="3000" dirty="0" smtClean="0"/>
              <a:t>mating.  </a:t>
            </a:r>
            <a:r>
              <a:rPr lang="en-US" sz="3000" i="1" dirty="0" smtClean="0"/>
              <a:t>Psychological </a:t>
            </a:r>
            <a:r>
              <a:rPr lang="en-US" sz="3000" i="1" dirty="0"/>
              <a:t>Review, </a:t>
            </a:r>
            <a:r>
              <a:rPr lang="en-US" sz="3000" i="1" dirty="0" smtClean="0"/>
              <a:t>100</a:t>
            </a:r>
            <a:r>
              <a:rPr lang="en-US" sz="3000" dirty="0"/>
              <a:t>, </a:t>
            </a:r>
            <a:r>
              <a:rPr lang="en-US" sz="3000" dirty="0" smtClean="0"/>
              <a:t>204-232.</a:t>
            </a:r>
            <a:endParaRPr lang="en-US" sz="3000" dirty="0"/>
          </a:p>
          <a:p>
            <a:r>
              <a:rPr lang="en-US" sz="3000" dirty="0" err="1"/>
              <a:t>Perilloux</a:t>
            </a:r>
            <a:r>
              <a:rPr lang="en-US" sz="3000" dirty="0"/>
              <a:t>, </a:t>
            </a:r>
            <a:r>
              <a:rPr lang="en-US" sz="3000" dirty="0" smtClean="0"/>
              <a:t>C., Fleischman, D.S., &amp; Buss, D.M. </a:t>
            </a:r>
            <a:r>
              <a:rPr lang="en-US" sz="3000" dirty="0"/>
              <a:t>(2008</a:t>
            </a:r>
            <a:r>
              <a:rPr lang="en-US" sz="3000" dirty="0" smtClean="0"/>
              <a:t>). The </a:t>
            </a:r>
            <a:r>
              <a:rPr lang="en-US" sz="3000" smtClean="0"/>
              <a:t>daughter-guarding hypothesis</a:t>
            </a:r>
            <a:r>
              <a:rPr lang="en-US" sz="3000" dirty="0" smtClean="0"/>
              <a:t>: </a:t>
            </a:r>
          </a:p>
          <a:p>
            <a:r>
              <a:rPr lang="en-US" sz="3000" dirty="0"/>
              <a:t>	</a:t>
            </a:r>
            <a:r>
              <a:rPr lang="en-US" sz="3000" dirty="0" smtClean="0"/>
              <a:t>Parental </a:t>
            </a:r>
            <a:r>
              <a:rPr lang="en-US" sz="3000" dirty="0"/>
              <a:t>i</a:t>
            </a:r>
            <a:r>
              <a:rPr lang="en-US" sz="3000" dirty="0" smtClean="0"/>
              <a:t>nfluence on, and emotional reactions to, offspring’s mating behavior. </a:t>
            </a:r>
          </a:p>
          <a:p>
            <a:r>
              <a:rPr lang="en-US" sz="3000" i="1" dirty="0"/>
              <a:t>	</a:t>
            </a:r>
            <a:r>
              <a:rPr lang="en-US" sz="3000" i="1" dirty="0" smtClean="0"/>
              <a:t>Evolutionary Psychology, 6</a:t>
            </a:r>
            <a:r>
              <a:rPr lang="en-US" sz="3000" dirty="0"/>
              <a:t>,</a:t>
            </a:r>
            <a:r>
              <a:rPr lang="en-US" sz="3000" dirty="0" smtClean="0"/>
              <a:t> 217-233.</a:t>
            </a:r>
          </a:p>
          <a:p>
            <a:r>
              <a:rPr lang="en-US" sz="3000" dirty="0" smtClean="0"/>
              <a:t>Fraley, R. C., Heffernan, M. E., </a:t>
            </a:r>
            <a:r>
              <a:rPr lang="en-US" sz="3000" dirty="0" err="1" smtClean="0"/>
              <a:t>Vicary</a:t>
            </a:r>
            <a:r>
              <a:rPr lang="en-US" sz="3000" dirty="0" smtClean="0"/>
              <a:t>, A.M., &amp; </a:t>
            </a:r>
            <a:r>
              <a:rPr lang="en-US" sz="3000" dirty="0" err="1" smtClean="0"/>
              <a:t>Brumbaug</a:t>
            </a:r>
            <a:r>
              <a:rPr lang="en-US" sz="3000" dirty="0" smtClean="0"/>
              <a:t>, C. C. (2011). The experiences in </a:t>
            </a:r>
          </a:p>
          <a:p>
            <a:r>
              <a:rPr lang="en-US" sz="3000" dirty="0"/>
              <a:t>	</a:t>
            </a:r>
            <a:r>
              <a:rPr lang="en-US" sz="3000" dirty="0" smtClean="0"/>
              <a:t>close relationships – relationship structures questionnaire: A method for assessing </a:t>
            </a:r>
          </a:p>
          <a:p>
            <a:r>
              <a:rPr lang="en-US" sz="3000" dirty="0"/>
              <a:t>	</a:t>
            </a:r>
            <a:r>
              <a:rPr lang="en-US" sz="3000" dirty="0" smtClean="0"/>
              <a:t>attachment orientations across relationships. </a:t>
            </a:r>
            <a:r>
              <a:rPr lang="en-US" sz="3000" i="1" dirty="0" smtClean="0"/>
              <a:t>Psychological </a:t>
            </a:r>
            <a:r>
              <a:rPr lang="en-US" sz="3000" i="1" dirty="0"/>
              <a:t>	</a:t>
            </a:r>
            <a:r>
              <a:rPr lang="en-US" sz="3000" i="1" dirty="0" smtClean="0"/>
              <a:t>Assessment, 23</a:t>
            </a:r>
            <a:r>
              <a:rPr lang="en-US" sz="3000" dirty="0" smtClean="0"/>
              <a:t>, 615-625.</a:t>
            </a:r>
            <a:endParaRPr lang="en-US" sz="3000" dirty="0"/>
          </a:p>
        </p:txBody>
      </p:sp>
      <p:sp>
        <p:nvSpPr>
          <p:cNvPr id="25" name="TextBox 24"/>
          <p:cNvSpPr txBox="1"/>
          <p:nvPr/>
        </p:nvSpPr>
        <p:spPr>
          <a:xfrm>
            <a:off x="35214910" y="7991259"/>
            <a:ext cx="14173200" cy="15511942"/>
          </a:xfrm>
          <a:prstGeom prst="rect">
            <a:avLst/>
          </a:prstGeom>
          <a:noFill/>
        </p:spPr>
        <p:txBody>
          <a:bodyPr wrap="square" rtlCol="0">
            <a:spAutoFit/>
          </a:bodyPr>
          <a:lstStyle/>
          <a:p>
            <a:pPr algn="ctr"/>
            <a:r>
              <a:rPr lang="en-US" sz="4000" b="1" dirty="0" smtClean="0">
                <a:cs typeface="Times New Roman" pitchFamily="18" charset="0"/>
              </a:rPr>
              <a:t>Discussion</a:t>
            </a:r>
          </a:p>
          <a:p>
            <a:pPr algn="just"/>
            <a:r>
              <a:rPr lang="en-US" sz="1600" dirty="0" smtClean="0">
                <a:cs typeface="Times New Roman" pitchFamily="18" charset="0"/>
              </a:rPr>
              <a:t> </a:t>
            </a:r>
            <a:r>
              <a:rPr lang="en-US" dirty="0" smtClean="0">
                <a:cs typeface="Times New Roman" pitchFamily="18" charset="0"/>
              </a:rPr>
              <a:t>	</a:t>
            </a:r>
            <a:r>
              <a:rPr lang="en-US" sz="3600" dirty="0"/>
              <a:t>Consistent with past </a:t>
            </a:r>
            <a:r>
              <a:rPr lang="en-US" sz="3600" dirty="0" smtClean="0"/>
              <a:t>research (e.g., </a:t>
            </a:r>
            <a:r>
              <a:rPr lang="en-US" sz="3600" dirty="0" err="1" smtClean="0"/>
              <a:t>Perriloux</a:t>
            </a:r>
            <a:r>
              <a:rPr lang="en-US" sz="3600" dirty="0" smtClean="0"/>
              <a:t> et al., 2008) </a:t>
            </a:r>
            <a:r>
              <a:rPr lang="en-US" sz="3600" dirty="0"/>
              <a:t>we found that daughters’ sexual behavior is guarded more </a:t>
            </a:r>
            <a:r>
              <a:rPr lang="en-US" sz="3600" dirty="0" smtClean="0"/>
              <a:t>closely than sons’. For women, increased daughter-guarding was associated with a decreased willingness to have intercourse after knowing someone for a short and long time, and a decreased number of partners desired in the short and long term. For males, increased guarding is associated with a significant decrease only in their willingness to have intercourse after knowing someone for a long time. These results support our hypotheses with the exception of the significant negative influence of guarding on males’ willingness to have intercourse after knowing someone for a long time. </a:t>
            </a:r>
          </a:p>
          <a:p>
            <a:pPr algn="just"/>
            <a:r>
              <a:rPr lang="en-US" sz="3600" dirty="0" smtClean="0"/>
              <a:t>	</a:t>
            </a:r>
            <a:r>
              <a:rPr lang="en-US" sz="3600" dirty="0" smtClean="0">
                <a:solidFill>
                  <a:srgbClr val="000000"/>
                </a:solidFill>
              </a:rPr>
              <a:t>For females, anxious attachment to mothers was positively correlated with daughter guarding, and avoidant attachment to mothers trended toward a positive correlation with daughter guarding. Anxious and avoidant attachment to fathers did not correlate with daughter guarding. Neither anxious or avoidant attachment to mothers or fathers correlated with guarding for males. Only anxious attachment to fathers correlated with willingness to have sexual intercourse after having known someone for a short time</a:t>
            </a:r>
            <a:r>
              <a:rPr lang="en-US" sz="3600" dirty="0">
                <a:solidFill>
                  <a:srgbClr val="000000"/>
                </a:solidFill>
              </a:rPr>
              <a:t> </a:t>
            </a:r>
            <a:r>
              <a:rPr lang="en-US" sz="3600" dirty="0" smtClean="0">
                <a:solidFill>
                  <a:srgbClr val="000000"/>
                </a:solidFill>
              </a:rPr>
              <a:t>and this only occurred for males.</a:t>
            </a:r>
          </a:p>
          <a:p>
            <a:pPr algn="just"/>
            <a:r>
              <a:rPr lang="en-US" sz="3600" dirty="0" smtClean="0">
                <a:solidFill>
                  <a:srgbClr val="000000"/>
                </a:solidFill>
              </a:rPr>
              <a:t> </a:t>
            </a:r>
            <a:r>
              <a:rPr lang="en-US" sz="3600" dirty="0">
                <a:solidFill>
                  <a:srgbClr val="FF0000"/>
                </a:solidFill>
              </a:rPr>
              <a:t>	</a:t>
            </a:r>
            <a:r>
              <a:rPr lang="en-US" sz="3600" dirty="0" smtClean="0"/>
              <a:t>This study provides preliminary evidence that daughter-guarding behavior is perceived at higher levels by daughters than sons. Evidence indicated a relationship between mating preferences and daughter-guarding, and that attachment may be involved. Though there is theoretical backing for the daughter-guarding results, and although Buss and Schmitt’s (1993) study supports our findings on mating preferences, work needs to be done to test the reliability and validity of these results, and to explore the theoretical place of attachment in this relationship.</a:t>
            </a:r>
          </a:p>
        </p:txBody>
      </p:sp>
      <p:sp>
        <p:nvSpPr>
          <p:cNvPr id="35" name="TextBox 34"/>
          <p:cNvSpPr txBox="1"/>
          <p:nvPr/>
        </p:nvSpPr>
        <p:spPr>
          <a:xfrm>
            <a:off x="37490400" y="14706600"/>
            <a:ext cx="1295400" cy="584775"/>
          </a:xfrm>
          <a:prstGeom prst="rect">
            <a:avLst/>
          </a:prstGeom>
          <a:noFill/>
        </p:spPr>
        <p:txBody>
          <a:bodyPr wrap="square" rtlCol="0">
            <a:spAutoFit/>
          </a:bodyPr>
          <a:lstStyle/>
          <a:p>
            <a:endParaRPr lang="en-US" dirty="0"/>
          </a:p>
        </p:txBody>
      </p:sp>
      <p:sp>
        <p:nvSpPr>
          <p:cNvPr id="3074" name="Rectangle 2"/>
          <p:cNvSpPr>
            <a:spLocks noChangeArrowheads="1"/>
          </p:cNvSpPr>
          <p:nvPr/>
        </p:nvSpPr>
        <p:spPr bwMode="auto">
          <a:xfrm>
            <a:off x="0" y="0"/>
            <a:ext cx="512064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2922" y="732710"/>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34200" y="762000"/>
            <a:ext cx="4755984"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11"/>
          <p:cNvSpPr>
            <a:spLocks noChangeArrowheads="1"/>
          </p:cNvSpPr>
          <p:nvPr/>
        </p:nvSpPr>
        <p:spPr bwMode="auto">
          <a:xfrm>
            <a:off x="152400" y="152400"/>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12"/>
          <p:cNvSpPr>
            <a:spLocks noChangeArrowheads="1"/>
          </p:cNvSpPr>
          <p:nvPr/>
        </p:nvSpPr>
        <p:spPr bwMode="auto">
          <a:xfrm>
            <a:off x="152400" y="486489"/>
            <a:ext cx="387798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3"/>
          <p:cNvSpPr>
            <a:spLocks noChangeArrowheads="1"/>
          </p:cNvSpPr>
          <p:nvPr/>
        </p:nvSpPr>
        <p:spPr bwMode="auto">
          <a:xfrm>
            <a:off x="152400" y="347990"/>
            <a:ext cx="14285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4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4"/>
          <p:cNvSpPr>
            <a:spLocks noChangeArrowheads="1"/>
          </p:cNvSpPr>
          <p:nvPr/>
        </p:nvSpPr>
        <p:spPr bwMode="auto">
          <a:xfrm>
            <a:off x="152400" y="209490"/>
            <a:ext cx="1140056"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0" name="Rectangle 81"/>
          <p:cNvSpPr>
            <a:spLocks noChangeArrowheads="1"/>
          </p:cNvSpPr>
          <p:nvPr/>
        </p:nvSpPr>
        <p:spPr bwMode="auto">
          <a:xfrm>
            <a:off x="152400" y="152400"/>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3" name="Rectangle 84"/>
          <p:cNvSpPr>
            <a:spLocks noChangeArrowheads="1"/>
          </p:cNvSpPr>
          <p:nvPr/>
        </p:nvSpPr>
        <p:spPr bwMode="auto">
          <a:xfrm>
            <a:off x="152400" y="209491"/>
            <a:ext cx="1107996"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5" name="Rectangle 92"/>
          <p:cNvSpPr>
            <a:spLocks noChangeArrowheads="1"/>
          </p:cNvSpPr>
          <p:nvPr/>
        </p:nvSpPr>
        <p:spPr bwMode="auto">
          <a:xfrm>
            <a:off x="152400" y="152400"/>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103"/>
          <p:cNvSpPr>
            <a:spLocks noChangeArrowheads="1"/>
          </p:cNvSpPr>
          <p:nvPr/>
        </p:nvSpPr>
        <p:spPr bwMode="auto">
          <a:xfrm>
            <a:off x="152400" y="152400"/>
            <a:ext cx="5120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5" name="Table 14"/>
          <p:cNvGraphicFramePr>
            <a:graphicFrameLocks noGrp="1"/>
          </p:cNvGraphicFramePr>
          <p:nvPr>
            <p:extLst>
              <p:ext uri="{D42A27DB-BD31-4B8C-83A1-F6EECF244321}">
                <p14:modId xmlns:p14="http://schemas.microsoft.com/office/powerpoint/2010/main" val="1528528762"/>
              </p:ext>
            </p:extLst>
          </p:nvPr>
        </p:nvGraphicFramePr>
        <p:xfrm>
          <a:off x="16764000" y="11312181"/>
          <a:ext cx="16081060" cy="7103298"/>
        </p:xfrm>
        <a:graphic>
          <a:graphicData uri="http://schemas.openxmlformats.org/drawingml/2006/table">
            <a:tbl>
              <a:tblPr>
                <a:tableStyleId>{8EC20E35-A176-4012-BC5E-935CFFF8708E}</a:tableStyleId>
              </a:tblPr>
              <a:tblGrid>
                <a:gridCol w="4168158"/>
                <a:gridCol w="2290316"/>
                <a:gridCol w="2232425"/>
                <a:gridCol w="2237853"/>
                <a:gridCol w="2026188"/>
                <a:gridCol w="1563060"/>
                <a:gridCol w="1563060"/>
              </a:tblGrid>
              <a:tr h="0">
                <a:tc>
                  <a:txBody>
                    <a:bodyPr/>
                    <a:lstStyle/>
                    <a:p>
                      <a:pPr marL="0" marR="0">
                        <a:lnSpc>
                          <a:spcPct val="115000"/>
                        </a:lnSpc>
                        <a:spcBef>
                          <a:spcPts val="0"/>
                        </a:spcBef>
                        <a:spcAft>
                          <a:spcPts val="0"/>
                        </a:spcAft>
                      </a:pPr>
                      <a:r>
                        <a:rPr lang="en-US" sz="3400" u="none" strike="noStrike" kern="0" dirty="0">
                          <a:effectLst/>
                        </a:rPr>
                        <a:t> </a:t>
                      </a:r>
                      <a:endParaRPr lang="en-US" sz="3400" b="1" u="sng" kern="0" dirty="0">
                        <a:effectLst/>
                        <a:latin typeface="Calibri"/>
                        <a:ea typeface="Times New Roman"/>
                      </a:endParaRPr>
                    </a:p>
                  </a:txBody>
                  <a:tcPr marL="68580" marR="68580" marT="0" marB="0"/>
                </a:tc>
                <a:tc gridSpan="2">
                  <a:txBody>
                    <a:bodyPr/>
                    <a:lstStyle/>
                    <a:p>
                      <a:pPr marL="0" marR="0" algn="ctr">
                        <a:lnSpc>
                          <a:spcPct val="115000"/>
                        </a:lnSpc>
                        <a:spcBef>
                          <a:spcPts val="0"/>
                        </a:spcBef>
                        <a:spcAft>
                          <a:spcPts val="0"/>
                        </a:spcAft>
                      </a:pPr>
                      <a:r>
                        <a:rPr lang="en-US" sz="3400" u="sng" dirty="0">
                          <a:effectLst/>
                        </a:rPr>
                        <a:t>Men (n</a:t>
                      </a:r>
                      <a:r>
                        <a:rPr lang="en-US" sz="3400" u="sng" dirty="0" smtClean="0">
                          <a:effectLst/>
                        </a:rPr>
                        <a:t>=27)</a:t>
                      </a:r>
                      <a:endParaRPr lang="en-US" sz="3400" b="1" u="sng" dirty="0">
                        <a:effectLst/>
                        <a:latin typeface="Calibri"/>
                        <a:ea typeface="Times New Roman"/>
                      </a:endParaRPr>
                    </a:p>
                  </a:txBody>
                  <a:tcPr marL="68580" marR="68580" marT="0" marB="0" anchor="ctr"/>
                </a:tc>
                <a:tc hMerge="1">
                  <a:txBody>
                    <a:bodyPr/>
                    <a:lstStyle/>
                    <a:p>
                      <a:endParaRPr lang="en-US"/>
                    </a:p>
                  </a:txBody>
                  <a:tcPr/>
                </a:tc>
                <a:tc gridSpan="2">
                  <a:txBody>
                    <a:bodyPr/>
                    <a:lstStyle/>
                    <a:p>
                      <a:pPr marL="0" marR="0" algn="ctr">
                        <a:lnSpc>
                          <a:spcPct val="115000"/>
                        </a:lnSpc>
                        <a:spcBef>
                          <a:spcPts val="0"/>
                        </a:spcBef>
                        <a:spcAft>
                          <a:spcPts val="0"/>
                        </a:spcAft>
                      </a:pPr>
                      <a:r>
                        <a:rPr lang="en-US" sz="3400" u="sng" dirty="0">
                          <a:effectLst/>
                        </a:rPr>
                        <a:t>Women (n</a:t>
                      </a:r>
                      <a:r>
                        <a:rPr lang="en-US" sz="3400" u="sng" dirty="0" smtClean="0">
                          <a:effectLst/>
                        </a:rPr>
                        <a:t>=87)</a:t>
                      </a:r>
                      <a:endParaRPr lang="en-US" sz="3400" b="1" u="sng" dirty="0">
                        <a:effectLst/>
                        <a:latin typeface="Calibri"/>
                        <a:ea typeface="Times New Roman"/>
                      </a:endParaRPr>
                    </a:p>
                  </a:txBody>
                  <a:tcPr marL="68580" marR="68580" marT="0" marB="0" anchor="ctr"/>
                </a:tc>
                <a:tc hMerge="1">
                  <a:txBody>
                    <a:bodyPr/>
                    <a:lstStyle/>
                    <a:p>
                      <a:endParaRPr lang="en-US"/>
                    </a:p>
                  </a:txBody>
                  <a:tcPr/>
                </a:tc>
                <a:tc>
                  <a:txBody>
                    <a:bodyPr/>
                    <a:lstStyle/>
                    <a:p>
                      <a:pPr marL="0" marR="0" algn="ctr">
                        <a:lnSpc>
                          <a:spcPct val="115000"/>
                        </a:lnSpc>
                        <a:spcBef>
                          <a:spcPts val="0"/>
                        </a:spcBef>
                        <a:spcAft>
                          <a:spcPts val="0"/>
                        </a:spcAft>
                      </a:pPr>
                      <a:r>
                        <a:rPr lang="en-US" sz="3400" u="none" strike="noStrike">
                          <a:effectLst/>
                        </a:rPr>
                        <a:t> </a:t>
                      </a:r>
                      <a:endParaRPr lang="en-US" sz="3400" b="1" u="sng">
                        <a:effectLst/>
                        <a:latin typeface="Calibri"/>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none" strike="noStrike" dirty="0">
                          <a:effectLst/>
                        </a:rPr>
                        <a:t> </a:t>
                      </a:r>
                      <a:endParaRPr lang="en-US" sz="3400" b="1" u="sng" dirty="0">
                        <a:effectLst/>
                        <a:latin typeface="Calibri"/>
                        <a:ea typeface="Times New Roman"/>
                      </a:endParaRPr>
                    </a:p>
                  </a:txBody>
                  <a:tcPr marL="68580" marR="68580" marT="0" marB="0" anchor="ctr"/>
                </a:tc>
              </a:tr>
              <a:tr h="617126">
                <a:tc>
                  <a:txBody>
                    <a:bodyPr/>
                    <a:lstStyle/>
                    <a:p>
                      <a:pPr marL="0" marR="0">
                        <a:lnSpc>
                          <a:spcPct val="115000"/>
                        </a:lnSpc>
                        <a:spcBef>
                          <a:spcPts val="0"/>
                        </a:spcBef>
                        <a:spcAft>
                          <a:spcPts val="0"/>
                        </a:spcAft>
                      </a:pPr>
                      <a:r>
                        <a:rPr lang="en-US" sz="3400" u="none" strike="noStrike" kern="0">
                          <a:effectLst/>
                        </a:rPr>
                        <a:t> </a:t>
                      </a:r>
                      <a:endParaRPr lang="en-US" sz="3400" b="1" u="sng" kern="0">
                        <a:effectLst/>
                        <a:latin typeface="Calibri"/>
                        <a:ea typeface="Times New Roman"/>
                      </a:endParaRPr>
                    </a:p>
                  </a:txBody>
                  <a:tcPr marL="68580" marR="68580" marT="0" marB="0"/>
                </a:tc>
                <a:tc>
                  <a:txBody>
                    <a:bodyPr/>
                    <a:lstStyle/>
                    <a:p>
                      <a:pPr marL="0" marR="0" algn="ctr">
                        <a:lnSpc>
                          <a:spcPct val="115000"/>
                        </a:lnSpc>
                        <a:spcBef>
                          <a:spcPts val="0"/>
                        </a:spcBef>
                        <a:spcAft>
                          <a:spcPts val="0"/>
                        </a:spcAft>
                      </a:pPr>
                      <a:r>
                        <a:rPr lang="en-US" sz="3400" u="sng" dirty="0" smtClean="0">
                          <a:effectLst/>
                        </a:rPr>
                        <a:t>Mean</a:t>
                      </a:r>
                      <a:endParaRPr lang="en-US" sz="3400" b="1" u="sng" dirty="0">
                        <a:effectLst/>
                        <a:latin typeface="Calibri"/>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sng" dirty="0">
                          <a:effectLst/>
                        </a:rPr>
                        <a:t>St. Dev.</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sng" dirty="0">
                          <a:effectLst/>
                        </a:rPr>
                        <a:t>Mean</a:t>
                      </a:r>
                      <a:endParaRPr lang="en-US" sz="3400" b="1" u="sng" dirty="0">
                        <a:effectLst/>
                        <a:latin typeface="Calibri"/>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sng" dirty="0">
                          <a:effectLst/>
                        </a:rPr>
                        <a:t>St. Dev.</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sng" dirty="0">
                          <a:effectLst/>
                        </a:rPr>
                        <a:t>t</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u="sng" dirty="0">
                          <a:effectLst/>
                        </a:rPr>
                        <a:t>d</a:t>
                      </a:r>
                      <a:endParaRPr lang="en-US" sz="3400" b="1" u="sng" dirty="0">
                        <a:effectLst/>
                        <a:latin typeface="Calibri"/>
                        <a:ea typeface="Times New Roman"/>
                      </a:endParaRPr>
                    </a:p>
                  </a:txBody>
                  <a:tcPr marL="68580" marR="68580" marT="0" marB="0" anchor="ctr"/>
                </a:tc>
              </a:tr>
              <a:tr h="1739900">
                <a:tc>
                  <a:txBody>
                    <a:bodyPr/>
                    <a:lstStyle/>
                    <a:p>
                      <a:pPr marL="0" marR="0" algn="l">
                        <a:lnSpc>
                          <a:spcPct val="100000"/>
                        </a:lnSpc>
                        <a:spcBef>
                          <a:spcPts val="0"/>
                        </a:spcBef>
                        <a:spcAft>
                          <a:spcPts val="0"/>
                        </a:spcAft>
                      </a:pPr>
                      <a:r>
                        <a:rPr lang="en-US" sz="3400" u="sng" dirty="0" smtClean="0">
                          <a:effectLst/>
                          <a:latin typeface="+mn-lt"/>
                          <a:ea typeface="+mn-ea"/>
                        </a:rPr>
                        <a:t>Parental</a:t>
                      </a:r>
                      <a:r>
                        <a:rPr lang="en-US" sz="3400" u="sng" baseline="0" dirty="0" smtClean="0">
                          <a:effectLst/>
                          <a:latin typeface="+mn-lt"/>
                          <a:ea typeface="+mn-ea"/>
                        </a:rPr>
                        <a:t> Guarding</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r>
                        <a:rPr lang="en-US" sz="3400" dirty="0" smtClean="0">
                          <a:effectLst/>
                        </a:rPr>
                        <a:t>22.44</a:t>
                      </a: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r>
                        <a:rPr lang="en-US" sz="3400" dirty="0" smtClean="0">
                          <a:effectLst/>
                        </a:rPr>
                        <a:t>21.32</a:t>
                      </a: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r>
                        <a:rPr lang="en-US" sz="3400" dirty="0">
                          <a:effectLst/>
                        </a:rPr>
                        <a:t> </a:t>
                      </a:r>
                      <a:r>
                        <a:rPr lang="en-US" sz="3400" dirty="0" smtClean="0">
                          <a:effectLst/>
                        </a:rPr>
                        <a:t>41.02</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r>
                        <a:rPr lang="en-US" sz="3400" dirty="0">
                          <a:effectLst/>
                        </a:rPr>
                        <a:t> </a:t>
                      </a:r>
                      <a:r>
                        <a:rPr lang="en-US" sz="3400" dirty="0" smtClean="0">
                          <a:effectLst/>
                        </a:rPr>
                        <a:t>29.84</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r>
                        <a:rPr lang="en-US" sz="3400" dirty="0">
                          <a:effectLst/>
                        </a:rPr>
                        <a:t> </a:t>
                      </a:r>
                      <a:r>
                        <a:rPr lang="en-US" sz="3400" dirty="0" smtClean="0">
                          <a:effectLst/>
                        </a:rPr>
                        <a:t>3.00*</a:t>
                      </a:r>
                      <a:endParaRPr lang="en-US" sz="3400" dirty="0">
                        <a:effectLst/>
                        <a:latin typeface="Times New Roman"/>
                        <a:ea typeface="Times New Roman"/>
                      </a:endParaRPr>
                    </a:p>
                  </a:txBody>
                  <a:tcPr marL="68580" marR="68580" marT="0" marB="0" anchor="ctr"/>
                </a:tc>
                <a:tc>
                  <a:txBody>
                    <a:bodyPr/>
                    <a:lstStyle/>
                    <a:p>
                      <a:pPr marL="0" marR="0" algn="ctr">
                        <a:lnSpc>
                          <a:spcPct val="100000"/>
                        </a:lnSpc>
                        <a:spcBef>
                          <a:spcPts val="0"/>
                        </a:spcBef>
                        <a:spcAft>
                          <a:spcPts val="0"/>
                        </a:spcAft>
                      </a:pPr>
                      <a:endParaRPr lang="en-US" sz="3400" dirty="0" smtClean="0">
                        <a:effectLst/>
                      </a:endParaRPr>
                    </a:p>
                    <a:p>
                      <a:pPr marL="0" marR="0" algn="ctr">
                        <a:lnSpc>
                          <a:spcPct val="100000"/>
                        </a:lnSpc>
                        <a:spcBef>
                          <a:spcPts val="0"/>
                        </a:spcBef>
                        <a:spcAft>
                          <a:spcPts val="0"/>
                        </a:spcAft>
                      </a:pPr>
                      <a:r>
                        <a:rPr lang="en-US" sz="3400" dirty="0" smtClean="0">
                          <a:effectLst/>
                        </a:rPr>
                        <a:t>.57</a:t>
                      </a:r>
                    </a:p>
                    <a:p>
                      <a:pPr marL="0" marR="0" algn="ctr">
                        <a:lnSpc>
                          <a:spcPct val="100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r>
              <a:tr h="633219">
                <a:tc>
                  <a:txBody>
                    <a:bodyPr/>
                    <a:lstStyle/>
                    <a:p>
                      <a:pPr marL="0" marR="0">
                        <a:lnSpc>
                          <a:spcPct val="100000"/>
                        </a:lnSpc>
                        <a:spcBef>
                          <a:spcPts val="0"/>
                        </a:spcBef>
                        <a:spcAft>
                          <a:spcPts val="0"/>
                        </a:spcAft>
                      </a:pPr>
                      <a:r>
                        <a:rPr lang="en-US" sz="3400" u="sng" dirty="0">
                          <a:effectLst/>
                        </a:rPr>
                        <a:t>Partners Desired</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r>
              <a:tr h="662897">
                <a:tc>
                  <a:txBody>
                    <a:bodyPr/>
                    <a:lstStyle/>
                    <a:p>
                      <a:pPr marL="0" marR="0">
                        <a:lnSpc>
                          <a:spcPct val="115000"/>
                        </a:lnSpc>
                        <a:spcBef>
                          <a:spcPts val="0"/>
                        </a:spcBef>
                        <a:spcAft>
                          <a:spcPts val="0"/>
                        </a:spcAft>
                      </a:pPr>
                      <a:r>
                        <a:rPr lang="en-US" sz="3400" dirty="0">
                          <a:effectLst/>
                        </a:rPr>
                        <a:t>     Short-Term</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3.84</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10.41</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1.10</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1.17</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2.45*</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.42</a:t>
                      </a:r>
                      <a:endParaRPr lang="en-US" sz="3400" dirty="0">
                        <a:effectLst/>
                        <a:latin typeface="Times New Roman"/>
                        <a:ea typeface="Times New Roman"/>
                      </a:endParaRPr>
                    </a:p>
                  </a:txBody>
                  <a:tcPr marL="68580" marR="68580" marT="0" marB="0" anchor="ctr"/>
                </a:tc>
              </a:tr>
              <a:tr h="662897">
                <a:tc>
                  <a:txBody>
                    <a:bodyPr/>
                    <a:lstStyle/>
                    <a:p>
                      <a:pPr marL="0" marR="0">
                        <a:lnSpc>
                          <a:spcPct val="115000"/>
                        </a:lnSpc>
                        <a:spcBef>
                          <a:spcPts val="0"/>
                        </a:spcBef>
                        <a:spcAft>
                          <a:spcPts val="0"/>
                        </a:spcAft>
                      </a:pPr>
                      <a:r>
                        <a:rPr lang="en-US" sz="3400" dirty="0">
                          <a:effectLst/>
                        </a:rPr>
                        <a:t>     Long-Term</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21.60</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79.81</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2.11</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3.35</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2.32*</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.43</a:t>
                      </a:r>
                    </a:p>
                    <a:p>
                      <a:pPr marL="0" marR="0" algn="ctr">
                        <a:lnSpc>
                          <a:spcPct val="115000"/>
                        </a:lnSpc>
                        <a:spcBef>
                          <a:spcPts val="0"/>
                        </a:spcBef>
                        <a:spcAft>
                          <a:spcPts val="0"/>
                        </a:spcAft>
                      </a:pPr>
                      <a:endParaRPr lang="en-US" sz="800" dirty="0" smtClean="0">
                        <a:effectLst/>
                      </a:endParaRPr>
                    </a:p>
                    <a:p>
                      <a:pPr marL="0" marR="0" algn="ctr">
                        <a:lnSpc>
                          <a:spcPct val="115000"/>
                        </a:lnSpc>
                        <a:spcBef>
                          <a:spcPts val="0"/>
                        </a:spcBef>
                        <a:spcAft>
                          <a:spcPts val="0"/>
                        </a:spcAft>
                      </a:pPr>
                      <a:endParaRPr lang="en-US" sz="1000" dirty="0">
                        <a:effectLst/>
                        <a:latin typeface="Times New Roman"/>
                        <a:ea typeface="Times New Roman"/>
                      </a:endParaRPr>
                    </a:p>
                  </a:txBody>
                  <a:tcPr marL="68580" marR="68580" marT="0" marB="0" anchor="ctr"/>
                </a:tc>
              </a:tr>
              <a:tr h="617126">
                <a:tc>
                  <a:txBody>
                    <a:bodyPr/>
                    <a:lstStyle/>
                    <a:p>
                      <a:pPr marL="0" marR="0">
                        <a:lnSpc>
                          <a:spcPct val="115000"/>
                        </a:lnSpc>
                        <a:spcBef>
                          <a:spcPts val="0"/>
                        </a:spcBef>
                        <a:spcAft>
                          <a:spcPts val="0"/>
                        </a:spcAft>
                      </a:pPr>
                      <a:r>
                        <a:rPr lang="en-US" sz="3400" u="sng" dirty="0">
                          <a:effectLst/>
                        </a:rPr>
                        <a:t>Sexual Willingness</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a:effectLst/>
                        </a:rPr>
                        <a:t> </a:t>
                      </a:r>
                      <a:endParaRPr lang="en-US" sz="340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a:effectLst/>
                        </a:rPr>
                        <a:t> </a:t>
                      </a:r>
                      <a:endParaRPr lang="en-US" sz="340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a:effectLst/>
                        </a:rPr>
                        <a:t> </a:t>
                      </a:r>
                      <a:endParaRPr lang="en-US" sz="340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a:effectLst/>
                        </a:rPr>
                        <a:t> </a:t>
                      </a:r>
                      <a:endParaRPr lang="en-US" sz="340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a:effectLst/>
                        </a:rPr>
                        <a:t> </a:t>
                      </a:r>
                      <a:endParaRPr lang="en-US" sz="3400" dirty="0">
                        <a:effectLst/>
                        <a:latin typeface="Times New Roman"/>
                        <a:ea typeface="Times New Roman"/>
                      </a:endParaRPr>
                    </a:p>
                  </a:txBody>
                  <a:tcPr marL="68580" marR="68580" marT="0" marB="0" anchor="ctr"/>
                </a:tc>
              </a:tr>
              <a:tr h="662897">
                <a:tc>
                  <a:txBody>
                    <a:bodyPr/>
                    <a:lstStyle/>
                    <a:p>
                      <a:pPr marL="0" marR="0">
                        <a:lnSpc>
                          <a:spcPct val="115000"/>
                        </a:lnSpc>
                        <a:spcBef>
                          <a:spcPts val="0"/>
                        </a:spcBef>
                        <a:spcAft>
                          <a:spcPts val="0"/>
                        </a:spcAft>
                      </a:pPr>
                      <a:r>
                        <a:rPr lang="en-US" sz="3400" dirty="0">
                          <a:effectLst/>
                        </a:rPr>
                        <a:t>     Known Short-Time</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Times New Roman"/>
                          <a:ea typeface="Times New Roman"/>
                        </a:rPr>
                        <a:t>4.58</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2.21</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2.73</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1.61</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rPr>
                        <a:t>4.74**</a:t>
                      </a:r>
                      <a:endParaRPr lang="en-US" sz="3400" dirty="0">
                        <a:effectLst/>
                        <a:latin typeface="Times New Roman"/>
                        <a:ea typeface="Times New Roman"/>
                      </a:endParaRPr>
                    </a:p>
                  </a:txBody>
                  <a:tcPr marL="68580" marR="68580" marT="0" marB="0" anchor="ctr"/>
                </a:tc>
                <a:tc>
                  <a:txBody>
                    <a:bodyPr/>
                    <a:lstStyle/>
                    <a:p>
                      <a:pPr marL="0" marR="0" algn="ctr">
                        <a:lnSpc>
                          <a:spcPct val="115000"/>
                        </a:lnSpc>
                        <a:spcBef>
                          <a:spcPts val="0"/>
                        </a:spcBef>
                        <a:spcAft>
                          <a:spcPts val="0"/>
                        </a:spcAft>
                      </a:pPr>
                      <a:r>
                        <a:rPr lang="en-US" sz="3400" dirty="0" smtClean="0">
                          <a:effectLst/>
                          <a:latin typeface="+mn-lt"/>
                          <a:ea typeface="+mn-ea"/>
                        </a:rPr>
                        <a:t>.88</a:t>
                      </a:r>
                      <a:endParaRPr lang="en-US" sz="3400" dirty="0">
                        <a:effectLst/>
                        <a:latin typeface="Times New Roman"/>
                        <a:ea typeface="Times New Roman"/>
                      </a:endParaRPr>
                    </a:p>
                  </a:txBody>
                  <a:tcPr marL="68580" marR="68580" marT="0" marB="0" anchor="ctr"/>
                </a:tc>
              </a:tr>
              <a:tr h="662897">
                <a:tc>
                  <a:txBody>
                    <a:bodyPr/>
                    <a:lstStyle/>
                    <a:p>
                      <a:pPr marL="0" marR="0">
                        <a:lnSpc>
                          <a:spcPct val="115000"/>
                        </a:lnSpc>
                        <a:spcBef>
                          <a:spcPts val="0"/>
                        </a:spcBef>
                        <a:spcAft>
                          <a:spcPts val="0"/>
                        </a:spcAft>
                      </a:pPr>
                      <a:r>
                        <a:rPr lang="en-US" sz="3400" dirty="0">
                          <a:effectLst/>
                        </a:rPr>
                        <a:t>     Known Long-Time</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rPr>
                        <a:t>6.17</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rPr>
                        <a:t>1.45</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rPr>
                        <a:t>5.70</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latin typeface="+mn-lt"/>
                          <a:ea typeface="+mn-ea"/>
                        </a:rPr>
                        <a:t>1.80</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latin typeface="+mn-lt"/>
                          <a:ea typeface="+mn-ea"/>
                        </a:rPr>
                        <a:t>1.23</a:t>
                      </a:r>
                      <a:endParaRPr lang="en-US" sz="3400" dirty="0">
                        <a:effectLst/>
                        <a:latin typeface="Times New Roman"/>
                        <a:ea typeface="Times New Roman"/>
                      </a:endParaRPr>
                    </a:p>
                  </a:txBody>
                  <a:tcPr marL="68580" marR="68580" marT="0" marB="0"/>
                </a:tc>
                <a:tc>
                  <a:txBody>
                    <a:bodyPr/>
                    <a:lstStyle/>
                    <a:p>
                      <a:pPr marL="0" marR="0" algn="ctr">
                        <a:lnSpc>
                          <a:spcPct val="115000"/>
                        </a:lnSpc>
                        <a:spcBef>
                          <a:spcPts val="0"/>
                        </a:spcBef>
                        <a:spcAft>
                          <a:spcPts val="0"/>
                        </a:spcAft>
                      </a:pPr>
                      <a:r>
                        <a:rPr lang="en-US" sz="3400" dirty="0" smtClean="0">
                          <a:effectLst/>
                          <a:latin typeface="+mn-lt"/>
                          <a:ea typeface="+mn-ea"/>
                        </a:rPr>
                        <a:t>-</a:t>
                      </a:r>
                      <a:endParaRPr lang="en-US" sz="3400" dirty="0">
                        <a:effectLst/>
                        <a:latin typeface="Times New Roman"/>
                        <a:ea typeface="Times New Roman"/>
                      </a:endParaRPr>
                    </a:p>
                  </a:txBody>
                  <a:tcPr marL="68580" marR="68580" marT="0" marB="0"/>
                </a:tc>
              </a:tr>
            </a:tbl>
          </a:graphicData>
        </a:graphic>
      </p:graphicFrame>
      <p:sp>
        <p:nvSpPr>
          <p:cNvPr id="16" name="Rectangle 15"/>
          <p:cNvSpPr/>
          <p:nvPr/>
        </p:nvSpPr>
        <p:spPr>
          <a:xfrm>
            <a:off x="16748359" y="18486057"/>
            <a:ext cx="17465040" cy="615553"/>
          </a:xfrm>
          <a:prstGeom prst="rect">
            <a:avLst/>
          </a:prstGeom>
        </p:spPr>
        <p:txBody>
          <a:bodyPr>
            <a:spAutoFit/>
          </a:bodyPr>
          <a:lstStyle/>
          <a:p>
            <a:r>
              <a:rPr lang="en-US" sz="3400" dirty="0"/>
              <a:t>Note:  </a:t>
            </a:r>
            <a:r>
              <a:rPr lang="en-US" sz="3400" dirty="0" smtClean="0"/>
              <a:t>Sexual </a:t>
            </a:r>
            <a:r>
              <a:rPr lang="en-US" sz="3400" dirty="0"/>
              <a:t>willingness scores </a:t>
            </a:r>
            <a:r>
              <a:rPr lang="en-US" sz="3400" dirty="0" smtClean="0"/>
              <a:t>have a possible </a:t>
            </a:r>
            <a:r>
              <a:rPr lang="en-US" sz="3400" dirty="0"/>
              <a:t>range of -3 to 3.	  *</a:t>
            </a:r>
            <a:r>
              <a:rPr lang="en-US" sz="3400" i="1" dirty="0"/>
              <a:t>p</a:t>
            </a:r>
            <a:r>
              <a:rPr lang="en-US" sz="3400" dirty="0"/>
              <a:t>&lt;.</a:t>
            </a:r>
            <a:r>
              <a:rPr lang="en-US" sz="3400" dirty="0" smtClean="0"/>
              <a:t>05</a:t>
            </a:r>
            <a:r>
              <a:rPr lang="en-US" sz="3400" dirty="0"/>
              <a:t>	** </a:t>
            </a:r>
            <a:r>
              <a:rPr lang="en-US" sz="3400" i="1" dirty="0"/>
              <a:t>p</a:t>
            </a:r>
            <a:r>
              <a:rPr lang="en-US" sz="3400" dirty="0"/>
              <a:t> &lt; .001</a:t>
            </a:r>
          </a:p>
        </p:txBody>
      </p:sp>
      <p:sp>
        <p:nvSpPr>
          <p:cNvPr id="17" name="Rectangle 16"/>
          <p:cNvSpPr/>
          <p:nvPr/>
        </p:nvSpPr>
        <p:spPr>
          <a:xfrm>
            <a:off x="16703566" y="10544166"/>
            <a:ext cx="16916400" cy="1200329"/>
          </a:xfrm>
          <a:prstGeom prst="rect">
            <a:avLst/>
          </a:prstGeom>
        </p:spPr>
        <p:txBody>
          <a:bodyPr>
            <a:spAutoFit/>
          </a:bodyPr>
          <a:lstStyle/>
          <a:p>
            <a:r>
              <a:rPr lang="en-US" sz="3600" dirty="0"/>
              <a:t>Table </a:t>
            </a:r>
            <a:r>
              <a:rPr lang="en-US" sz="3600" dirty="0" smtClean="0"/>
              <a:t>1. </a:t>
            </a:r>
            <a:r>
              <a:rPr lang="en-US" sz="3600" dirty="0"/>
              <a:t>Means and Standard Deviations for Men and Women </a:t>
            </a:r>
            <a:r>
              <a:rPr lang="en-US" sz="3600" dirty="0" smtClean="0"/>
              <a:t>on Mating Desire Variables</a:t>
            </a:r>
            <a:endParaRPr lang="en-US" sz="3600" dirty="0"/>
          </a:p>
          <a:p>
            <a:r>
              <a:rPr lang="en-US" sz="3600" dirty="0"/>
              <a:t> </a:t>
            </a:r>
          </a:p>
        </p:txBody>
      </p:sp>
      <p:graphicFrame>
        <p:nvGraphicFramePr>
          <p:cNvPr id="24" name="Table 23"/>
          <p:cNvGraphicFramePr>
            <a:graphicFrameLocks noGrp="1"/>
          </p:cNvGraphicFramePr>
          <p:nvPr>
            <p:extLst>
              <p:ext uri="{D42A27DB-BD31-4B8C-83A1-F6EECF244321}">
                <p14:modId xmlns:p14="http://schemas.microsoft.com/office/powerpoint/2010/main" val="1699304125"/>
              </p:ext>
            </p:extLst>
          </p:nvPr>
        </p:nvGraphicFramePr>
        <p:xfrm>
          <a:off x="16490784" y="29166261"/>
          <a:ext cx="33299400" cy="6942349"/>
        </p:xfrm>
        <a:graphic>
          <a:graphicData uri="http://schemas.openxmlformats.org/drawingml/2006/table">
            <a:tbl>
              <a:tblPr>
                <a:tableStyleId>{6E25E649-3F16-4E02-A733-19D2CDBF48F0}</a:tableStyleId>
              </a:tblPr>
              <a:tblGrid>
                <a:gridCol w="4061248"/>
                <a:gridCol w="1924109"/>
                <a:gridCol w="1841649"/>
                <a:gridCol w="2071855"/>
                <a:gridCol w="1534707"/>
                <a:gridCol w="2071855"/>
                <a:gridCol w="1764913"/>
                <a:gridCol w="1918385"/>
                <a:gridCol w="1918385"/>
                <a:gridCol w="2225326"/>
                <a:gridCol w="1534707"/>
                <a:gridCol w="1841649"/>
                <a:gridCol w="1304501"/>
                <a:gridCol w="1803280"/>
                <a:gridCol w="268573"/>
                <a:gridCol w="1534707"/>
                <a:gridCol w="2071855"/>
                <a:gridCol w="1607696"/>
              </a:tblGrid>
              <a:tr h="2059453">
                <a:tc>
                  <a:txBody>
                    <a:bodyPr/>
                    <a:lstStyle/>
                    <a:p>
                      <a:pPr marL="0" marR="0">
                        <a:lnSpc>
                          <a:spcPct val="115000"/>
                        </a:lnSpc>
                        <a:spcBef>
                          <a:spcPts val="0"/>
                        </a:spcBef>
                        <a:spcAft>
                          <a:spcPts val="0"/>
                        </a:spcAft>
                      </a:pPr>
                      <a:r>
                        <a:rPr lang="en-US" sz="4000" dirty="0">
                          <a:effectLst/>
                          <a:latin typeface="Times New Roman"/>
                          <a:cs typeface="Times New Roman"/>
                        </a:rPr>
                        <a:t> </a:t>
                      </a:r>
                    </a:p>
                  </a:txBody>
                  <a:tcPr marL="68580" marR="68580" marT="0" marB="0"/>
                </a:tc>
                <a:tc gridSpan="2">
                  <a:txBody>
                    <a:bodyPr/>
                    <a:lstStyle/>
                    <a:p>
                      <a:pPr marL="0" marR="0" algn="ctr">
                        <a:lnSpc>
                          <a:spcPct val="100000"/>
                        </a:lnSpc>
                        <a:spcBef>
                          <a:spcPts val="0"/>
                        </a:spcBef>
                        <a:spcAft>
                          <a:spcPts val="0"/>
                        </a:spcAft>
                      </a:pPr>
                      <a:r>
                        <a:rPr lang="en-US" sz="3600" dirty="0">
                          <a:effectLst/>
                          <a:latin typeface="Times New Roman"/>
                          <a:cs typeface="Times New Roman"/>
                        </a:rPr>
                        <a:t>Number</a:t>
                      </a:r>
                    </a:p>
                    <a:p>
                      <a:pPr marL="0" marR="0" algn="ctr">
                        <a:lnSpc>
                          <a:spcPct val="100000"/>
                        </a:lnSpc>
                        <a:spcBef>
                          <a:spcPts val="0"/>
                        </a:spcBef>
                        <a:spcAft>
                          <a:spcPts val="0"/>
                        </a:spcAft>
                      </a:pPr>
                      <a:r>
                        <a:rPr lang="en-US" sz="3600" dirty="0">
                          <a:effectLst/>
                          <a:latin typeface="Times New Roman"/>
                          <a:cs typeface="Times New Roman"/>
                        </a:rPr>
                        <a:t> Partners Desired</a:t>
                      </a:r>
                    </a:p>
                    <a:p>
                      <a:pPr marL="0" marR="0" algn="ctr">
                        <a:lnSpc>
                          <a:spcPct val="100000"/>
                        </a:lnSpc>
                        <a:spcBef>
                          <a:spcPts val="0"/>
                        </a:spcBef>
                        <a:spcAft>
                          <a:spcPts val="0"/>
                        </a:spcAft>
                      </a:pPr>
                      <a:r>
                        <a:rPr lang="en-US" sz="3600" u="sng" dirty="0">
                          <a:effectLst/>
                          <a:latin typeface="Times New Roman"/>
                          <a:cs typeface="Times New Roman"/>
                        </a:rPr>
                        <a:t>Short Term</a:t>
                      </a:r>
                      <a:endParaRPr lang="en-US" sz="3600" dirty="0">
                        <a:effectLst/>
                        <a:latin typeface="Times New Roman"/>
                        <a:ea typeface="Times New Roman"/>
                        <a:cs typeface="Times New Roman"/>
                      </a:endParaRPr>
                    </a:p>
                  </a:txBody>
                  <a:tcPr marL="0" marR="0" marT="0" marB="0" anchor="ctr"/>
                </a:tc>
                <a:tc hMerge="1">
                  <a:txBody>
                    <a:bodyPr/>
                    <a:lstStyle/>
                    <a:p>
                      <a:endParaRPr lang="en-US"/>
                    </a:p>
                  </a:txBody>
                  <a:tcPr/>
                </a:tc>
                <a:tc gridSpan="2">
                  <a:txBody>
                    <a:bodyPr/>
                    <a:lstStyle/>
                    <a:p>
                      <a:pPr marL="0" marR="0" algn="ctr">
                        <a:lnSpc>
                          <a:spcPct val="100000"/>
                        </a:lnSpc>
                        <a:spcBef>
                          <a:spcPts val="0"/>
                        </a:spcBef>
                        <a:spcAft>
                          <a:spcPts val="0"/>
                        </a:spcAft>
                      </a:pPr>
                      <a:r>
                        <a:rPr lang="en-US" sz="3600" dirty="0">
                          <a:effectLst/>
                          <a:latin typeface="Times New Roman"/>
                          <a:cs typeface="Times New Roman"/>
                        </a:rPr>
                        <a:t>Number</a:t>
                      </a:r>
                    </a:p>
                    <a:p>
                      <a:pPr marL="0" marR="0" algn="ctr">
                        <a:lnSpc>
                          <a:spcPct val="100000"/>
                        </a:lnSpc>
                        <a:spcBef>
                          <a:spcPts val="0"/>
                        </a:spcBef>
                        <a:spcAft>
                          <a:spcPts val="0"/>
                        </a:spcAft>
                      </a:pPr>
                      <a:r>
                        <a:rPr lang="en-US" sz="3600" dirty="0">
                          <a:effectLst/>
                          <a:latin typeface="Times New Roman"/>
                          <a:cs typeface="Times New Roman"/>
                        </a:rPr>
                        <a:t> Partners Desired</a:t>
                      </a:r>
                    </a:p>
                    <a:p>
                      <a:pPr marL="0" marR="0" algn="ctr">
                        <a:lnSpc>
                          <a:spcPct val="100000"/>
                        </a:lnSpc>
                        <a:spcBef>
                          <a:spcPts val="0"/>
                        </a:spcBef>
                        <a:spcAft>
                          <a:spcPts val="0"/>
                        </a:spcAft>
                      </a:pPr>
                      <a:r>
                        <a:rPr lang="en-US" sz="3600" u="sng" dirty="0">
                          <a:effectLst/>
                          <a:latin typeface="Times New Roman"/>
                          <a:cs typeface="Times New Roman"/>
                        </a:rPr>
                        <a:t>Long Term</a:t>
                      </a:r>
                      <a:endParaRPr lang="en-US" sz="3600" dirty="0">
                        <a:effectLst/>
                        <a:latin typeface="Times New Roman"/>
                        <a:ea typeface="Times New Roman"/>
                        <a:cs typeface="Times New Roman"/>
                      </a:endParaRPr>
                    </a:p>
                  </a:txBody>
                  <a:tcPr marL="0" marR="0" marT="0" marB="0" anchor="ctr"/>
                </a:tc>
                <a:tc hMerge="1">
                  <a:txBody>
                    <a:bodyPr/>
                    <a:lstStyle/>
                    <a:p>
                      <a:endParaRPr lang="en-US"/>
                    </a:p>
                  </a:txBody>
                  <a:tcPr/>
                </a:tc>
                <a:tc gridSpan="2">
                  <a:txBody>
                    <a:bodyPr/>
                    <a:lstStyle/>
                    <a:p>
                      <a:pPr marL="0" marR="0" algn="ctr">
                        <a:lnSpc>
                          <a:spcPct val="100000"/>
                        </a:lnSpc>
                        <a:spcBef>
                          <a:spcPts val="0"/>
                        </a:spcBef>
                        <a:spcAft>
                          <a:spcPts val="0"/>
                        </a:spcAft>
                      </a:pPr>
                      <a:r>
                        <a:rPr lang="en-US" sz="3600" dirty="0" smtClean="0">
                          <a:effectLst/>
                          <a:latin typeface="Times New Roman"/>
                          <a:cs typeface="Times New Roman"/>
                        </a:rPr>
                        <a:t>Intercourse</a:t>
                      </a:r>
                    </a:p>
                    <a:p>
                      <a:pPr marL="0" marR="0" algn="ctr">
                        <a:lnSpc>
                          <a:spcPct val="100000"/>
                        </a:lnSpc>
                        <a:spcBef>
                          <a:spcPts val="0"/>
                        </a:spcBef>
                        <a:spcAft>
                          <a:spcPts val="0"/>
                        </a:spcAft>
                      </a:pPr>
                      <a:r>
                        <a:rPr lang="en-US" sz="3600" dirty="0" smtClean="0">
                          <a:effectLst/>
                          <a:latin typeface="Times New Roman"/>
                          <a:cs typeface="Times New Roman"/>
                        </a:rPr>
                        <a:t>Willingness</a:t>
                      </a:r>
                      <a:r>
                        <a:rPr lang="en-US" sz="3600" dirty="0" smtClean="0">
                          <a:solidFill>
                            <a:schemeClr val="tx1"/>
                          </a:solidFill>
                          <a:effectLst/>
                          <a:latin typeface="Times New Roman"/>
                          <a:cs typeface="Times New Roman"/>
                        </a:rPr>
                        <a:t> </a:t>
                      </a:r>
                      <a:endParaRPr lang="en-US" sz="3600" dirty="0">
                        <a:solidFill>
                          <a:schemeClr val="tx1"/>
                        </a:solidFill>
                        <a:effectLst/>
                        <a:latin typeface="Times New Roman"/>
                        <a:cs typeface="Times New Roman"/>
                      </a:endParaRPr>
                    </a:p>
                    <a:p>
                      <a:pPr marL="0" marR="0" algn="ctr">
                        <a:lnSpc>
                          <a:spcPct val="100000"/>
                        </a:lnSpc>
                        <a:spcBef>
                          <a:spcPts val="0"/>
                        </a:spcBef>
                        <a:spcAft>
                          <a:spcPts val="0"/>
                        </a:spcAft>
                      </a:pPr>
                      <a:r>
                        <a:rPr lang="en-US" sz="3600" u="sng" dirty="0">
                          <a:effectLst/>
                          <a:latin typeface="Times New Roman"/>
                          <a:cs typeface="Times New Roman"/>
                        </a:rPr>
                        <a:t>Known Short Time</a:t>
                      </a:r>
                      <a:endParaRPr lang="en-US" sz="3600" dirty="0">
                        <a:effectLst/>
                        <a:latin typeface="Times New Roman"/>
                        <a:ea typeface="Times New Roman"/>
                        <a:cs typeface="Times New Roman"/>
                      </a:endParaRPr>
                    </a:p>
                  </a:txBody>
                  <a:tcPr marL="0" marR="0" marT="0" marB="0" anchor="ctr"/>
                </a:tc>
                <a:tc hMerge="1">
                  <a:txBody>
                    <a:bodyPr/>
                    <a:lstStyle/>
                    <a:p>
                      <a:endParaRPr lang="en-US"/>
                    </a:p>
                  </a:txBody>
                  <a:tcPr/>
                </a:tc>
                <a:tc gridSpan="2">
                  <a:txBody>
                    <a:bodyPr/>
                    <a:lstStyle/>
                    <a:p>
                      <a:pPr marL="0" marR="0" algn="ctr">
                        <a:lnSpc>
                          <a:spcPct val="100000"/>
                        </a:lnSpc>
                        <a:spcBef>
                          <a:spcPts val="0"/>
                        </a:spcBef>
                        <a:spcAft>
                          <a:spcPts val="0"/>
                        </a:spcAft>
                      </a:pPr>
                      <a:r>
                        <a:rPr lang="en-US" sz="3600" dirty="0" smtClean="0">
                          <a:effectLst/>
                          <a:latin typeface="Times New Roman"/>
                          <a:cs typeface="Times New Roman"/>
                        </a:rPr>
                        <a:t>Intercourse</a:t>
                      </a:r>
                    </a:p>
                    <a:p>
                      <a:pPr marL="0" marR="0" algn="ctr">
                        <a:lnSpc>
                          <a:spcPct val="100000"/>
                        </a:lnSpc>
                        <a:spcBef>
                          <a:spcPts val="0"/>
                        </a:spcBef>
                        <a:spcAft>
                          <a:spcPts val="0"/>
                        </a:spcAft>
                      </a:pPr>
                      <a:r>
                        <a:rPr lang="en-US" sz="3600" dirty="0" smtClean="0">
                          <a:effectLst/>
                          <a:latin typeface="Times New Roman"/>
                          <a:cs typeface="Times New Roman"/>
                        </a:rPr>
                        <a:t>Willingness </a:t>
                      </a:r>
                      <a:endParaRPr lang="en-US" sz="3600" dirty="0">
                        <a:effectLst/>
                        <a:latin typeface="Times New Roman"/>
                        <a:cs typeface="Times New Roman"/>
                      </a:endParaRPr>
                    </a:p>
                    <a:p>
                      <a:pPr marL="0" marR="0" algn="ctr">
                        <a:lnSpc>
                          <a:spcPct val="100000"/>
                        </a:lnSpc>
                        <a:spcBef>
                          <a:spcPts val="0"/>
                        </a:spcBef>
                        <a:spcAft>
                          <a:spcPts val="0"/>
                        </a:spcAft>
                      </a:pPr>
                      <a:r>
                        <a:rPr lang="en-US" sz="3600" u="sng" dirty="0">
                          <a:effectLst/>
                          <a:latin typeface="Times New Roman"/>
                          <a:cs typeface="Times New Roman"/>
                        </a:rPr>
                        <a:t>Known Long Time</a:t>
                      </a:r>
                      <a:endParaRPr lang="en-US" sz="3600" dirty="0">
                        <a:effectLst/>
                        <a:latin typeface="Times New Roman"/>
                        <a:ea typeface="Times New Roman"/>
                        <a:cs typeface="Times New Roman"/>
                      </a:endParaRPr>
                    </a:p>
                  </a:txBody>
                  <a:tcPr marL="0" marR="0" marT="0" marB="0"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u="none" dirty="0" smtClean="0">
                          <a:effectLst/>
                          <a:latin typeface="Times New Roman"/>
                          <a:ea typeface="Times New Roman"/>
                          <a:cs typeface="Times New Roman"/>
                        </a:rPr>
                        <a:t>Mom</a:t>
                      </a:r>
                      <a:r>
                        <a:rPr lang="en-US" sz="3600" u="sng" baseline="0" dirty="0" smtClean="0">
                          <a:effectLst/>
                          <a:latin typeface="Times New Roman"/>
                          <a:ea typeface="Times New Roman"/>
                          <a:cs typeface="Times New Roman"/>
                        </a:rPr>
                        <a:t> </a:t>
                      </a:r>
                    </a:p>
                    <a:p>
                      <a:pPr marL="0" marR="0" algn="ctr">
                        <a:lnSpc>
                          <a:spcPct val="100000"/>
                        </a:lnSpc>
                        <a:spcBef>
                          <a:spcPts val="0"/>
                        </a:spcBef>
                        <a:spcAft>
                          <a:spcPts val="0"/>
                        </a:spcAft>
                      </a:pPr>
                      <a:r>
                        <a:rPr lang="en-US" sz="3600" u="none" dirty="0" err="1" smtClean="0">
                          <a:effectLst/>
                          <a:latin typeface="Times New Roman"/>
                          <a:ea typeface="Times New Roman"/>
                          <a:cs typeface="Times New Roman"/>
                        </a:rPr>
                        <a:t>Anx</a:t>
                      </a:r>
                      <a:r>
                        <a:rPr lang="en-US" sz="3600" u="none" dirty="0" smtClean="0">
                          <a:effectLst/>
                          <a:latin typeface="Times New Roman"/>
                          <a:ea typeface="Times New Roman"/>
                          <a:cs typeface="Times New Roman"/>
                        </a:rPr>
                        <a:t>.</a:t>
                      </a:r>
                      <a:r>
                        <a:rPr lang="en-US" sz="3600" u="none" baseline="0" dirty="0" smtClean="0">
                          <a:effectLst/>
                          <a:latin typeface="Times New Roman"/>
                          <a:ea typeface="Times New Roman"/>
                          <a:cs typeface="Times New Roman"/>
                        </a:rPr>
                        <a:t> </a:t>
                      </a:r>
                    </a:p>
                    <a:p>
                      <a:pPr marL="0" marR="0" algn="ctr">
                        <a:lnSpc>
                          <a:spcPct val="100000"/>
                        </a:lnSpc>
                        <a:spcBef>
                          <a:spcPts val="0"/>
                        </a:spcBef>
                        <a:spcAft>
                          <a:spcPts val="0"/>
                        </a:spcAft>
                      </a:pPr>
                      <a:r>
                        <a:rPr lang="en-US" sz="3600" u="sng" baseline="0" dirty="0" smtClean="0">
                          <a:effectLst/>
                          <a:latin typeface="Times New Roman"/>
                          <a:ea typeface="Times New Roman"/>
                          <a:cs typeface="Times New Roman"/>
                        </a:rPr>
                        <a:t>Attach.</a:t>
                      </a:r>
                      <a:r>
                        <a:rPr lang="en-US" sz="3600" u="sng" dirty="0" smtClean="0">
                          <a:effectLst/>
                          <a:latin typeface="Times New Roman"/>
                          <a:ea typeface="Times New Roman"/>
                          <a:cs typeface="Times New Roman"/>
                        </a:rPr>
                        <a:t> </a:t>
                      </a:r>
                    </a:p>
                    <a:p>
                      <a:pPr marL="0" marR="0" algn="ctr">
                        <a:lnSpc>
                          <a:spcPct val="100000"/>
                        </a:lnSpc>
                        <a:spcBef>
                          <a:spcPts val="0"/>
                        </a:spcBef>
                        <a:spcAft>
                          <a:spcPts val="0"/>
                        </a:spcAft>
                      </a:pPr>
                      <a:endParaRPr lang="en-US" sz="1200" u="sng" baseline="0" dirty="0" smtClean="0">
                        <a:effectLst/>
                        <a:latin typeface="Times New Roman"/>
                        <a:ea typeface="Times New Roman"/>
                        <a:cs typeface="Times New Roman"/>
                      </a:endParaRPr>
                    </a:p>
                  </a:txBody>
                  <a:tcPr marL="0" marR="0" marT="0" marB="0" anchor="ctr"/>
                </a:tc>
                <a:tc hMerge="1">
                  <a:txBody>
                    <a:bodyPr/>
                    <a:lstStyle/>
                    <a:p>
                      <a:endParaRPr lang="en-US"/>
                    </a:p>
                  </a:txBody>
                  <a:tcPr/>
                </a:tc>
                <a:tc gridSpan="2">
                  <a:txBody>
                    <a:bodyPr/>
                    <a:lstStyle/>
                    <a:p>
                      <a:pPr marL="0" marR="0" algn="ctr">
                        <a:lnSpc>
                          <a:spcPct val="100000"/>
                        </a:lnSpc>
                        <a:spcBef>
                          <a:spcPts val="0"/>
                        </a:spcBef>
                        <a:spcAft>
                          <a:spcPts val="0"/>
                        </a:spcAft>
                      </a:pPr>
                      <a:r>
                        <a:rPr lang="en-US" sz="3600" u="none" dirty="0" smtClean="0">
                          <a:effectLst/>
                          <a:latin typeface="Times New Roman"/>
                          <a:ea typeface="Times New Roman"/>
                          <a:cs typeface="Times New Roman"/>
                        </a:rPr>
                        <a:t>Mom</a:t>
                      </a:r>
                    </a:p>
                    <a:p>
                      <a:pPr marL="0" marR="0" algn="ctr">
                        <a:lnSpc>
                          <a:spcPct val="100000"/>
                        </a:lnSpc>
                        <a:spcBef>
                          <a:spcPts val="0"/>
                        </a:spcBef>
                        <a:spcAft>
                          <a:spcPts val="0"/>
                        </a:spcAft>
                      </a:pPr>
                      <a:r>
                        <a:rPr lang="en-US" sz="3600" u="none" dirty="0" smtClean="0">
                          <a:effectLst/>
                          <a:latin typeface="Times New Roman"/>
                          <a:ea typeface="Times New Roman"/>
                          <a:cs typeface="Times New Roman"/>
                        </a:rPr>
                        <a:t>Avoid. </a:t>
                      </a:r>
                    </a:p>
                    <a:p>
                      <a:pPr marL="0" marR="0" algn="ctr">
                        <a:lnSpc>
                          <a:spcPct val="100000"/>
                        </a:lnSpc>
                        <a:spcBef>
                          <a:spcPts val="0"/>
                        </a:spcBef>
                        <a:spcAft>
                          <a:spcPts val="0"/>
                        </a:spcAft>
                      </a:pPr>
                      <a:r>
                        <a:rPr lang="en-US" sz="3600" u="sng" dirty="0" smtClean="0">
                          <a:effectLst/>
                          <a:latin typeface="Times New Roman"/>
                          <a:ea typeface="Times New Roman"/>
                          <a:cs typeface="Times New Roman"/>
                        </a:rPr>
                        <a:t>Attach.</a:t>
                      </a:r>
                    </a:p>
                    <a:p>
                      <a:pPr marL="0" marR="0" algn="ctr">
                        <a:lnSpc>
                          <a:spcPct val="100000"/>
                        </a:lnSpc>
                        <a:spcBef>
                          <a:spcPts val="0"/>
                        </a:spcBef>
                        <a:spcAft>
                          <a:spcPts val="0"/>
                        </a:spcAft>
                      </a:pPr>
                      <a:endParaRPr lang="en-US" sz="1200" u="sng" dirty="0">
                        <a:effectLst/>
                        <a:latin typeface="Times New Roman"/>
                        <a:ea typeface="Times New Roman"/>
                        <a:cs typeface="Times New Roman"/>
                      </a:endParaRPr>
                    </a:p>
                  </a:txBody>
                  <a:tcPr marL="0" marR="0" marT="0" marB="0" anchor="ctr"/>
                </a:tc>
                <a:tc hMerge="1">
                  <a:txBody>
                    <a:bodyPr/>
                    <a:lstStyle/>
                    <a:p>
                      <a:endParaRPr lang="en-US"/>
                    </a:p>
                  </a:txBody>
                  <a:tcPr/>
                </a:tc>
                <a:tc gridSpan="3">
                  <a:txBody>
                    <a:bodyPr/>
                    <a:lstStyle/>
                    <a:p>
                      <a:pPr marL="0" marR="0" algn="ctr">
                        <a:lnSpc>
                          <a:spcPct val="100000"/>
                        </a:lnSpc>
                        <a:spcBef>
                          <a:spcPts val="0"/>
                        </a:spcBef>
                        <a:spcAft>
                          <a:spcPts val="0"/>
                        </a:spcAft>
                      </a:pPr>
                      <a:r>
                        <a:rPr lang="en-US" sz="3600" u="none" dirty="0" smtClean="0">
                          <a:effectLst/>
                          <a:latin typeface="Times New Roman"/>
                          <a:ea typeface="Times New Roman"/>
                          <a:cs typeface="Times New Roman"/>
                        </a:rPr>
                        <a:t>Dad</a:t>
                      </a:r>
                    </a:p>
                    <a:p>
                      <a:pPr marL="0" marR="0" algn="ctr">
                        <a:lnSpc>
                          <a:spcPct val="100000"/>
                        </a:lnSpc>
                        <a:spcBef>
                          <a:spcPts val="0"/>
                        </a:spcBef>
                        <a:spcAft>
                          <a:spcPts val="0"/>
                        </a:spcAft>
                      </a:pPr>
                      <a:r>
                        <a:rPr lang="en-US" sz="3600" u="none" dirty="0" err="1" smtClean="0">
                          <a:effectLst/>
                          <a:latin typeface="Times New Roman"/>
                          <a:ea typeface="Times New Roman"/>
                          <a:cs typeface="Times New Roman"/>
                        </a:rPr>
                        <a:t>Anx</a:t>
                      </a:r>
                      <a:r>
                        <a:rPr lang="en-US" sz="3600" u="none" dirty="0" smtClean="0">
                          <a:effectLst/>
                          <a:latin typeface="Times New Roman"/>
                          <a:ea typeface="Times New Roman"/>
                          <a:cs typeface="Times New Roman"/>
                        </a:rPr>
                        <a:t>.</a:t>
                      </a:r>
                    </a:p>
                    <a:p>
                      <a:pPr marL="0" marR="0" algn="ctr">
                        <a:lnSpc>
                          <a:spcPct val="100000"/>
                        </a:lnSpc>
                        <a:spcBef>
                          <a:spcPts val="0"/>
                        </a:spcBef>
                        <a:spcAft>
                          <a:spcPts val="0"/>
                        </a:spcAft>
                      </a:pPr>
                      <a:r>
                        <a:rPr lang="en-US" sz="3600" u="sng" dirty="0" smtClean="0">
                          <a:effectLst/>
                          <a:latin typeface="Times New Roman"/>
                          <a:ea typeface="Times New Roman"/>
                          <a:cs typeface="Times New Roman"/>
                        </a:rPr>
                        <a:t>Attach.</a:t>
                      </a:r>
                    </a:p>
                    <a:p>
                      <a:pPr marL="0" marR="0" algn="ctr">
                        <a:lnSpc>
                          <a:spcPct val="100000"/>
                        </a:lnSpc>
                        <a:spcBef>
                          <a:spcPts val="0"/>
                        </a:spcBef>
                        <a:spcAft>
                          <a:spcPts val="0"/>
                        </a:spcAft>
                      </a:pPr>
                      <a:endParaRPr lang="en-US" sz="1200" u="none" dirty="0">
                        <a:effectLst/>
                        <a:latin typeface="Times New Roman"/>
                        <a:ea typeface="Times New Roman"/>
                        <a:cs typeface="Times New Roman"/>
                      </a:endParaRPr>
                    </a:p>
                  </a:txBody>
                  <a:tcPr marL="0" marR="0" marT="0" marB="0" anchor="ctr"/>
                </a:tc>
                <a:tc hMerge="1">
                  <a:txBody>
                    <a:bodyPr/>
                    <a:lstStyle/>
                    <a:p>
                      <a:endParaRPr lang="en-US"/>
                    </a:p>
                  </a:txBody>
                  <a:tcPr/>
                </a:tc>
                <a:tc hMerge="1">
                  <a:txBody>
                    <a:bodyPr/>
                    <a:lstStyle/>
                    <a:p>
                      <a:endParaRPr lang="en-US"/>
                    </a:p>
                  </a:txBody>
                  <a:tcPr/>
                </a:tc>
                <a:tc gridSpan="2">
                  <a:txBody>
                    <a:bodyPr/>
                    <a:lstStyle/>
                    <a:p>
                      <a:pPr marL="0" marR="0" algn="ctr">
                        <a:lnSpc>
                          <a:spcPct val="100000"/>
                        </a:lnSpc>
                        <a:spcBef>
                          <a:spcPts val="0"/>
                        </a:spcBef>
                        <a:spcAft>
                          <a:spcPts val="0"/>
                        </a:spcAft>
                      </a:pPr>
                      <a:r>
                        <a:rPr lang="en-US" sz="3600" u="none" dirty="0" smtClean="0">
                          <a:effectLst/>
                          <a:latin typeface="Times New Roman"/>
                          <a:ea typeface="Times New Roman"/>
                          <a:cs typeface="Times New Roman"/>
                        </a:rPr>
                        <a:t>Dad</a:t>
                      </a:r>
                    </a:p>
                    <a:p>
                      <a:pPr marL="0" marR="0" algn="ctr">
                        <a:lnSpc>
                          <a:spcPct val="100000"/>
                        </a:lnSpc>
                        <a:spcBef>
                          <a:spcPts val="0"/>
                        </a:spcBef>
                        <a:spcAft>
                          <a:spcPts val="0"/>
                        </a:spcAft>
                      </a:pPr>
                      <a:r>
                        <a:rPr lang="en-US" sz="3600" u="none" dirty="0" smtClean="0">
                          <a:effectLst/>
                          <a:latin typeface="Times New Roman"/>
                          <a:ea typeface="Times New Roman"/>
                          <a:cs typeface="Times New Roman"/>
                        </a:rPr>
                        <a:t>Avoid.</a:t>
                      </a:r>
                    </a:p>
                    <a:p>
                      <a:pPr marL="0" marR="0" algn="ctr">
                        <a:lnSpc>
                          <a:spcPct val="100000"/>
                        </a:lnSpc>
                        <a:spcBef>
                          <a:spcPts val="0"/>
                        </a:spcBef>
                        <a:spcAft>
                          <a:spcPts val="0"/>
                        </a:spcAft>
                      </a:pPr>
                      <a:r>
                        <a:rPr lang="en-US" sz="3600" u="sng" dirty="0" smtClean="0">
                          <a:effectLst/>
                          <a:latin typeface="Times New Roman"/>
                          <a:ea typeface="Times New Roman"/>
                          <a:cs typeface="Times New Roman"/>
                        </a:rPr>
                        <a:t>Attach.</a:t>
                      </a:r>
                    </a:p>
                    <a:p>
                      <a:pPr marL="0" marR="0" algn="ctr">
                        <a:lnSpc>
                          <a:spcPct val="100000"/>
                        </a:lnSpc>
                        <a:spcBef>
                          <a:spcPts val="0"/>
                        </a:spcBef>
                        <a:spcAft>
                          <a:spcPts val="0"/>
                        </a:spcAft>
                      </a:pPr>
                      <a:endParaRPr lang="en-US" sz="1200" u="none" dirty="0">
                        <a:effectLst/>
                        <a:latin typeface="Times New Roman"/>
                        <a:ea typeface="Times New Roman"/>
                        <a:cs typeface="Times New Roman"/>
                      </a:endParaRPr>
                    </a:p>
                  </a:txBody>
                  <a:tcPr marL="0" marR="0" marT="0" marB="0" anchor="ctr"/>
                </a:tc>
                <a:tc hMerge="1">
                  <a:txBody>
                    <a:bodyPr/>
                    <a:lstStyle/>
                    <a:p>
                      <a:endParaRPr lang="en-US"/>
                    </a:p>
                  </a:txBody>
                  <a:tcPr/>
                </a:tc>
              </a:tr>
              <a:tr h="1041277">
                <a:tc>
                  <a:txBody>
                    <a:bodyPr/>
                    <a:lstStyle/>
                    <a:p>
                      <a:pPr marL="0" marR="0" algn="ctr">
                        <a:lnSpc>
                          <a:spcPct val="100000"/>
                        </a:lnSpc>
                        <a:spcBef>
                          <a:spcPts val="0"/>
                        </a:spcBef>
                        <a:spcAft>
                          <a:spcPts val="0"/>
                        </a:spcAft>
                      </a:pPr>
                      <a:r>
                        <a:rPr lang="en-US" sz="3700" u="none" strike="noStrike" dirty="0">
                          <a:effectLst/>
                          <a:latin typeface="Times New Roman"/>
                          <a:cs typeface="Times New Roman"/>
                        </a:rPr>
                        <a:t> </a:t>
                      </a:r>
                      <a:endParaRPr lang="en-US" sz="3700" dirty="0">
                        <a:effectLst/>
                        <a:latin typeface="Times New Roman"/>
                        <a:ea typeface="Times New Roman"/>
                        <a:cs typeface="Times New Roman"/>
                      </a:endParaRPr>
                    </a:p>
                  </a:txBody>
                  <a:tcPr marL="68580" marR="68580" marT="0" marB="0" anchor="ctr"/>
                </a:tc>
                <a:tc>
                  <a:txBody>
                    <a:bodyPr/>
                    <a:lstStyle/>
                    <a:p>
                      <a:pPr marL="0" marR="0" algn="ctr">
                        <a:lnSpc>
                          <a:spcPct val="100000"/>
                        </a:lnSpc>
                        <a:spcBef>
                          <a:spcPts val="0"/>
                        </a:spcBef>
                        <a:spcAft>
                          <a:spcPts val="0"/>
                        </a:spcAft>
                      </a:pPr>
                      <a:r>
                        <a:rPr lang="en-US" sz="3600" u="sng" dirty="0">
                          <a:effectLst/>
                          <a:latin typeface="Times New Roman"/>
                          <a:cs typeface="Times New Roman"/>
                        </a:rPr>
                        <a:t>Women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Women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Women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smtClean="0">
                          <a:effectLst/>
                          <a:latin typeface="Times New Roman"/>
                          <a:cs typeface="Times New Roman"/>
                        </a:rPr>
                        <a:t>Women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a:effectLst/>
                          <a:latin typeface="Times New Roman"/>
                          <a:cs typeface="Times New Roman"/>
                        </a:rPr>
                        <a:t>Men</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Women</a:t>
                      </a:r>
                      <a:endParaRPr lang="en-US" sz="3600" u="sng"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i="0" u="sng" dirty="0" smtClean="0">
                          <a:effectLst/>
                          <a:latin typeface="Times New Roman"/>
                          <a:ea typeface="Times New Roman"/>
                          <a:cs typeface="Times New Roman"/>
                        </a:rPr>
                        <a:t>Men</a:t>
                      </a:r>
                      <a:endParaRPr lang="en-US" sz="3600" i="0" u="sng"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Women</a:t>
                      </a:r>
                      <a:endParaRPr lang="en-US" sz="3600" u="sng"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Men</a:t>
                      </a:r>
                      <a:endParaRPr lang="en-US" sz="3600" u="sng" dirty="0">
                        <a:effectLst/>
                        <a:latin typeface="Times New Roman"/>
                        <a:ea typeface="Times New Roman"/>
                        <a:cs typeface="Times New Roman"/>
                      </a:endParaRPr>
                    </a:p>
                  </a:txBody>
                  <a:tcPr marL="68580" marR="68580" marT="0" marB="0"/>
                </a:tc>
                <a:tc gridSpan="2">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Women</a:t>
                      </a:r>
                      <a:endParaRPr lang="en-US" sz="3600" u="sng" dirty="0">
                        <a:effectLst/>
                        <a:latin typeface="Times New Roman"/>
                        <a:ea typeface="Times New Roman"/>
                        <a:cs typeface="Times New Roman"/>
                      </a:endParaRPr>
                    </a:p>
                  </a:txBody>
                  <a:tcPr marL="68580" marR="68580" marT="0" marB="0"/>
                </a:tc>
                <a:tc hMerge="1">
                  <a:txBody>
                    <a:bodyPr/>
                    <a:lstStyle/>
                    <a:p>
                      <a:endParaRPr lang="en-US"/>
                    </a:p>
                  </a:txBody>
                  <a:tcPr/>
                </a:tc>
                <a:tc>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Men</a:t>
                      </a:r>
                      <a:endParaRPr lang="en-US" sz="3600" u="sng" dirty="0">
                        <a:effectLst/>
                        <a:latin typeface="Times New Roman"/>
                        <a:ea typeface="Times New Roman"/>
                        <a:cs typeface="Times New Roman"/>
                      </a:endParaRPr>
                    </a:p>
                  </a:txBody>
                  <a:tcPr marL="68580" marR="68580" marT="0" marB="0"/>
                </a:tc>
                <a:tc>
                  <a:txBody>
                    <a:bodyPr/>
                    <a:lstStyle/>
                    <a:p>
                      <a:pPr marL="0" marR="0" algn="ctr">
                        <a:lnSpc>
                          <a:spcPct val="100000"/>
                        </a:lnSpc>
                        <a:spcBef>
                          <a:spcPts val="0"/>
                        </a:spcBef>
                        <a:spcAft>
                          <a:spcPts val="0"/>
                        </a:spcAft>
                      </a:pPr>
                      <a:r>
                        <a:rPr lang="en-US" sz="3600" u="sng" dirty="0" smtClean="0">
                          <a:effectLst/>
                          <a:latin typeface="Times New Roman"/>
                          <a:ea typeface="Times New Roman"/>
                          <a:cs typeface="Times New Roman"/>
                        </a:rPr>
                        <a:t>Women</a:t>
                      </a:r>
                      <a:endParaRPr lang="en-US" sz="3600" u="sng" dirty="0">
                        <a:effectLst/>
                        <a:latin typeface="Times New Roman"/>
                        <a:ea typeface="Times New Roman"/>
                        <a:cs typeface="Times New Roman"/>
                      </a:endParaRP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u="sng" dirty="0" smtClean="0">
                          <a:effectLst/>
                          <a:latin typeface="Times New Roman"/>
                          <a:ea typeface="Times New Roman"/>
                          <a:cs typeface="Times New Roman"/>
                        </a:rPr>
                        <a:t>Men</a:t>
                      </a:r>
                    </a:p>
                    <a:p>
                      <a:pPr marL="0" marR="0" algn="ctr">
                        <a:lnSpc>
                          <a:spcPct val="100000"/>
                        </a:lnSpc>
                        <a:spcBef>
                          <a:spcPts val="0"/>
                        </a:spcBef>
                        <a:spcAft>
                          <a:spcPts val="0"/>
                        </a:spcAft>
                      </a:pPr>
                      <a:endParaRPr lang="en-US" sz="3600" u="sng" dirty="0">
                        <a:effectLst/>
                        <a:latin typeface="Times New Roman"/>
                        <a:ea typeface="Times New Roman"/>
                        <a:cs typeface="Times New Roman"/>
                      </a:endParaRPr>
                    </a:p>
                  </a:txBody>
                  <a:tcPr marL="68580" marR="68580" marT="0" marB="0"/>
                </a:tc>
              </a:tr>
              <a:tr h="3544381">
                <a:tc>
                  <a:txBody>
                    <a:bodyPr/>
                    <a:lstStyle/>
                    <a:p>
                      <a:pPr marL="0" marR="0">
                        <a:lnSpc>
                          <a:spcPct val="115000"/>
                        </a:lnSpc>
                        <a:spcBef>
                          <a:spcPts val="0"/>
                        </a:spcBef>
                        <a:spcAft>
                          <a:spcPts val="0"/>
                        </a:spcAft>
                      </a:pPr>
                      <a:r>
                        <a:rPr lang="en-US" sz="3600" u="sng" dirty="0" smtClean="0">
                          <a:effectLst/>
                          <a:latin typeface="Times New Roman"/>
                          <a:cs typeface="Times New Roman"/>
                        </a:rPr>
                        <a:t>Parental-Guarding</a:t>
                      </a:r>
                    </a:p>
                    <a:p>
                      <a:pPr marL="0" marR="0">
                        <a:lnSpc>
                          <a:spcPct val="115000"/>
                        </a:lnSpc>
                        <a:spcBef>
                          <a:spcPts val="0"/>
                        </a:spcBef>
                        <a:spcAft>
                          <a:spcPts val="0"/>
                        </a:spcAft>
                      </a:pPr>
                      <a:r>
                        <a:rPr lang="en-US" sz="3600" u="sng" dirty="0" err="1" smtClean="0">
                          <a:effectLst/>
                          <a:latin typeface="Times New Roman"/>
                          <a:ea typeface="Times New Roman"/>
                          <a:cs typeface="Times New Roman"/>
                        </a:rPr>
                        <a:t>Anx</a:t>
                      </a:r>
                      <a:r>
                        <a:rPr lang="en-US" sz="3600" u="sng" dirty="0" smtClean="0">
                          <a:effectLst/>
                          <a:latin typeface="Times New Roman"/>
                          <a:ea typeface="Times New Roman"/>
                          <a:cs typeface="Times New Roman"/>
                        </a:rPr>
                        <a:t>.</a:t>
                      </a:r>
                      <a:r>
                        <a:rPr lang="en-US" sz="3600" u="sng" baseline="0" dirty="0" smtClean="0">
                          <a:effectLst/>
                          <a:latin typeface="Times New Roman"/>
                          <a:ea typeface="Times New Roman"/>
                          <a:cs typeface="Times New Roman"/>
                        </a:rPr>
                        <a:t> Attach. Mom </a:t>
                      </a:r>
                    </a:p>
                    <a:p>
                      <a:pPr marL="0" marR="0">
                        <a:lnSpc>
                          <a:spcPct val="115000"/>
                        </a:lnSpc>
                        <a:spcBef>
                          <a:spcPts val="0"/>
                        </a:spcBef>
                        <a:spcAft>
                          <a:spcPts val="0"/>
                        </a:spcAft>
                      </a:pPr>
                      <a:r>
                        <a:rPr lang="en-US" sz="3600" u="sng" baseline="0" dirty="0" smtClean="0">
                          <a:effectLst/>
                          <a:latin typeface="Times New Roman"/>
                          <a:ea typeface="Times New Roman"/>
                          <a:cs typeface="Times New Roman"/>
                        </a:rPr>
                        <a:t>Avoid. Attach. Mom</a:t>
                      </a:r>
                    </a:p>
                    <a:p>
                      <a:pPr marL="0" marR="0">
                        <a:lnSpc>
                          <a:spcPct val="115000"/>
                        </a:lnSpc>
                        <a:spcBef>
                          <a:spcPts val="0"/>
                        </a:spcBef>
                        <a:spcAft>
                          <a:spcPts val="0"/>
                        </a:spcAft>
                      </a:pPr>
                      <a:r>
                        <a:rPr lang="en-US" sz="3600" u="sng" baseline="0" dirty="0" err="1" smtClean="0">
                          <a:effectLst/>
                          <a:latin typeface="Times New Roman"/>
                          <a:ea typeface="Times New Roman"/>
                          <a:cs typeface="Times New Roman"/>
                        </a:rPr>
                        <a:t>Anx</a:t>
                      </a:r>
                      <a:r>
                        <a:rPr lang="en-US" sz="3600" u="sng" baseline="0" dirty="0" smtClean="0">
                          <a:effectLst/>
                          <a:latin typeface="Times New Roman"/>
                          <a:ea typeface="Times New Roman"/>
                          <a:cs typeface="Times New Roman"/>
                        </a:rPr>
                        <a:t>. Attach Dad</a:t>
                      </a:r>
                    </a:p>
                    <a:p>
                      <a:pPr marL="0" marR="0">
                        <a:lnSpc>
                          <a:spcPct val="100000"/>
                        </a:lnSpc>
                        <a:spcBef>
                          <a:spcPts val="0"/>
                        </a:spcBef>
                        <a:spcAft>
                          <a:spcPts val="0"/>
                        </a:spcAft>
                      </a:pPr>
                      <a:r>
                        <a:rPr lang="en-US" sz="3600" u="sng" baseline="0" dirty="0" smtClean="0">
                          <a:effectLst/>
                          <a:latin typeface="Times New Roman"/>
                          <a:ea typeface="Times New Roman"/>
                          <a:cs typeface="Times New Roman"/>
                        </a:rPr>
                        <a:t>Avoid. Attach Dad</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mn-ea"/>
                          <a:cs typeface="Times New Roman"/>
                        </a:rPr>
                        <a:t>-.26*</a:t>
                      </a:r>
                    </a:p>
                    <a:p>
                      <a:pPr marL="0" marR="0" algn="ctr">
                        <a:lnSpc>
                          <a:spcPct val="115000"/>
                        </a:lnSpc>
                        <a:spcBef>
                          <a:spcPts val="0"/>
                        </a:spcBef>
                        <a:spcAft>
                          <a:spcPts val="0"/>
                        </a:spcAft>
                      </a:pPr>
                      <a:r>
                        <a:rPr lang="en-US" sz="3600" dirty="0" smtClean="0">
                          <a:effectLst/>
                          <a:latin typeface="Times New Roman"/>
                          <a:ea typeface="+mn-ea"/>
                          <a:cs typeface="Times New Roman"/>
                        </a:rPr>
                        <a:t>-.14</a:t>
                      </a:r>
                    </a:p>
                    <a:p>
                      <a:pPr marL="0" marR="0" algn="ctr">
                        <a:lnSpc>
                          <a:spcPct val="115000"/>
                        </a:lnSpc>
                        <a:spcBef>
                          <a:spcPts val="0"/>
                        </a:spcBef>
                        <a:spcAft>
                          <a:spcPts val="0"/>
                        </a:spcAft>
                      </a:pPr>
                      <a:r>
                        <a:rPr lang="en-US" sz="3600" dirty="0" smtClean="0">
                          <a:effectLst/>
                          <a:latin typeface="Times New Roman"/>
                          <a:ea typeface="+mn-ea"/>
                          <a:cs typeface="Times New Roman"/>
                        </a:rPr>
                        <a:t>-.05</a:t>
                      </a:r>
                    </a:p>
                    <a:p>
                      <a:pPr marL="0" marR="0" algn="ctr">
                        <a:lnSpc>
                          <a:spcPct val="115000"/>
                        </a:lnSpc>
                        <a:spcBef>
                          <a:spcPts val="0"/>
                        </a:spcBef>
                        <a:spcAft>
                          <a:spcPts val="0"/>
                        </a:spcAft>
                      </a:pPr>
                      <a:r>
                        <a:rPr lang="en-US" sz="3600" dirty="0" smtClean="0">
                          <a:effectLst/>
                          <a:latin typeface="Times New Roman"/>
                          <a:ea typeface="Times New Roman"/>
                          <a:cs typeface="Times New Roman"/>
                        </a:rPr>
                        <a:t>.11</a:t>
                      </a:r>
                    </a:p>
                    <a:p>
                      <a:pPr marL="0" marR="0" algn="ctr">
                        <a:lnSpc>
                          <a:spcPct val="115000"/>
                        </a:lnSpc>
                        <a:spcBef>
                          <a:spcPts val="0"/>
                        </a:spcBef>
                        <a:spcAft>
                          <a:spcPts val="0"/>
                        </a:spcAft>
                      </a:pPr>
                      <a:r>
                        <a:rPr lang="en-US" sz="3600" dirty="0" smtClean="0">
                          <a:effectLst/>
                          <a:latin typeface="Times New Roman"/>
                          <a:ea typeface="Times New Roman"/>
                          <a:cs typeface="Times New Roman"/>
                        </a:rPr>
                        <a:t>.20</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mn-ea"/>
                          <a:cs typeface="Times New Roman"/>
                        </a:rPr>
                        <a:t>.25</a:t>
                      </a:r>
                    </a:p>
                    <a:p>
                      <a:pPr marL="0" marR="0" algn="ctr">
                        <a:lnSpc>
                          <a:spcPct val="115000"/>
                        </a:lnSpc>
                        <a:spcBef>
                          <a:spcPts val="0"/>
                        </a:spcBef>
                        <a:spcAft>
                          <a:spcPts val="0"/>
                        </a:spcAft>
                      </a:pPr>
                      <a:r>
                        <a:rPr lang="en-US" sz="3600" dirty="0" smtClean="0">
                          <a:effectLst/>
                          <a:latin typeface="Times New Roman"/>
                          <a:ea typeface="+mn-ea"/>
                          <a:cs typeface="Times New Roman"/>
                        </a:rPr>
                        <a:t>-.05</a:t>
                      </a:r>
                    </a:p>
                    <a:p>
                      <a:pPr marL="0" marR="0" algn="ctr">
                        <a:lnSpc>
                          <a:spcPct val="115000"/>
                        </a:lnSpc>
                        <a:spcBef>
                          <a:spcPts val="0"/>
                        </a:spcBef>
                        <a:spcAft>
                          <a:spcPts val="0"/>
                        </a:spcAft>
                      </a:pPr>
                      <a:r>
                        <a:rPr lang="en-US" sz="3600" dirty="0" smtClean="0">
                          <a:effectLst/>
                          <a:latin typeface="Times New Roman"/>
                          <a:ea typeface="+mn-ea"/>
                          <a:cs typeface="Times New Roman"/>
                        </a:rPr>
                        <a:t>-.21</a:t>
                      </a:r>
                    </a:p>
                    <a:p>
                      <a:pPr marL="0" marR="0" algn="ctr">
                        <a:lnSpc>
                          <a:spcPct val="115000"/>
                        </a:lnSpc>
                        <a:spcBef>
                          <a:spcPts val="0"/>
                        </a:spcBef>
                        <a:spcAft>
                          <a:spcPts val="0"/>
                        </a:spcAft>
                      </a:pPr>
                      <a:r>
                        <a:rPr lang="en-US" sz="3600" dirty="0" smtClean="0">
                          <a:effectLst/>
                          <a:latin typeface="Times New Roman"/>
                          <a:ea typeface="+mn-ea"/>
                          <a:cs typeface="Times New Roman"/>
                        </a:rPr>
                        <a:t>.27</a:t>
                      </a:r>
                    </a:p>
                    <a:p>
                      <a:pPr marL="0" marR="0" algn="ctr">
                        <a:lnSpc>
                          <a:spcPct val="115000"/>
                        </a:lnSpc>
                        <a:spcBef>
                          <a:spcPts val="0"/>
                        </a:spcBef>
                        <a:spcAft>
                          <a:spcPts val="0"/>
                        </a:spcAft>
                      </a:pPr>
                      <a:r>
                        <a:rPr lang="en-US" sz="3600" dirty="0" smtClean="0">
                          <a:effectLst/>
                          <a:latin typeface="Times New Roman"/>
                          <a:ea typeface="+mn-ea"/>
                          <a:cs typeface="Times New Roman"/>
                        </a:rPr>
                        <a:t>.21</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mn-ea"/>
                          <a:cs typeface="Times New Roman"/>
                        </a:rPr>
                        <a:t>-.21*</a:t>
                      </a:r>
                    </a:p>
                    <a:p>
                      <a:pPr marL="0" marR="0" algn="ctr">
                        <a:lnSpc>
                          <a:spcPct val="115000"/>
                        </a:lnSpc>
                        <a:spcBef>
                          <a:spcPts val="0"/>
                        </a:spcBef>
                        <a:spcAft>
                          <a:spcPts val="0"/>
                        </a:spcAft>
                      </a:pPr>
                      <a:r>
                        <a:rPr lang="en-US" sz="3600" dirty="0" smtClean="0">
                          <a:effectLst/>
                          <a:latin typeface="Times New Roman"/>
                          <a:ea typeface="+mn-ea"/>
                          <a:cs typeface="Times New Roman"/>
                        </a:rPr>
                        <a:t>-.13</a:t>
                      </a:r>
                    </a:p>
                    <a:p>
                      <a:pPr marL="0" marR="0" algn="ctr">
                        <a:lnSpc>
                          <a:spcPct val="115000"/>
                        </a:lnSpc>
                        <a:spcBef>
                          <a:spcPts val="0"/>
                        </a:spcBef>
                        <a:spcAft>
                          <a:spcPts val="0"/>
                        </a:spcAft>
                      </a:pPr>
                      <a:r>
                        <a:rPr lang="en-US" sz="3600" dirty="0" smtClean="0">
                          <a:effectLst/>
                          <a:latin typeface="Times New Roman"/>
                          <a:ea typeface="+mn-ea"/>
                          <a:cs typeface="Times New Roman"/>
                        </a:rPr>
                        <a:t>-.07</a:t>
                      </a:r>
                    </a:p>
                    <a:p>
                      <a:pPr marL="0" marR="0" algn="ctr">
                        <a:lnSpc>
                          <a:spcPct val="115000"/>
                        </a:lnSpc>
                        <a:spcBef>
                          <a:spcPts val="0"/>
                        </a:spcBef>
                        <a:spcAft>
                          <a:spcPts val="0"/>
                        </a:spcAft>
                      </a:pPr>
                      <a:r>
                        <a:rPr lang="en-US" sz="3600" dirty="0" smtClean="0">
                          <a:effectLst/>
                          <a:latin typeface="Times New Roman"/>
                          <a:ea typeface="+mn-ea"/>
                          <a:cs typeface="Times New Roman"/>
                        </a:rPr>
                        <a:t>.12</a:t>
                      </a:r>
                    </a:p>
                    <a:p>
                      <a:pPr marL="0" marR="0" algn="ctr">
                        <a:lnSpc>
                          <a:spcPct val="115000"/>
                        </a:lnSpc>
                        <a:spcBef>
                          <a:spcPts val="0"/>
                        </a:spcBef>
                        <a:spcAft>
                          <a:spcPts val="0"/>
                        </a:spcAft>
                      </a:pPr>
                      <a:r>
                        <a:rPr lang="en-US" sz="3600" dirty="0" smtClean="0">
                          <a:effectLst/>
                          <a:latin typeface="Times New Roman"/>
                          <a:ea typeface="+mn-ea"/>
                          <a:cs typeface="Times New Roman"/>
                        </a:rPr>
                        <a:t>.15</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mn-ea"/>
                          <a:cs typeface="Times New Roman"/>
                        </a:rPr>
                        <a:t>.28</a:t>
                      </a:r>
                    </a:p>
                    <a:p>
                      <a:pPr marL="0" marR="0" algn="ctr">
                        <a:lnSpc>
                          <a:spcPct val="115000"/>
                        </a:lnSpc>
                        <a:spcBef>
                          <a:spcPts val="0"/>
                        </a:spcBef>
                        <a:spcAft>
                          <a:spcPts val="0"/>
                        </a:spcAft>
                      </a:pPr>
                      <a:r>
                        <a:rPr lang="en-US" sz="3600" dirty="0" smtClean="0">
                          <a:effectLst/>
                          <a:latin typeface="Times New Roman"/>
                          <a:ea typeface="+mn-ea"/>
                          <a:cs typeface="Times New Roman"/>
                        </a:rPr>
                        <a:t>-.05</a:t>
                      </a:r>
                    </a:p>
                    <a:p>
                      <a:pPr marL="0" marR="0" algn="ctr">
                        <a:lnSpc>
                          <a:spcPct val="115000"/>
                        </a:lnSpc>
                        <a:spcBef>
                          <a:spcPts val="0"/>
                        </a:spcBef>
                        <a:spcAft>
                          <a:spcPts val="0"/>
                        </a:spcAft>
                      </a:pPr>
                      <a:r>
                        <a:rPr lang="en-US" sz="3600" dirty="0" smtClean="0">
                          <a:effectLst/>
                          <a:latin typeface="Times New Roman"/>
                          <a:ea typeface="+mn-ea"/>
                          <a:cs typeface="Times New Roman"/>
                        </a:rPr>
                        <a:t>-.22</a:t>
                      </a:r>
                    </a:p>
                    <a:p>
                      <a:pPr marL="0" marR="0" algn="ctr">
                        <a:lnSpc>
                          <a:spcPct val="115000"/>
                        </a:lnSpc>
                        <a:spcBef>
                          <a:spcPts val="0"/>
                        </a:spcBef>
                        <a:spcAft>
                          <a:spcPts val="0"/>
                        </a:spcAft>
                      </a:pPr>
                      <a:r>
                        <a:rPr lang="en-US" sz="3600" dirty="0" smtClean="0">
                          <a:effectLst/>
                          <a:latin typeface="Times New Roman"/>
                          <a:ea typeface="+mn-ea"/>
                          <a:cs typeface="Times New Roman"/>
                        </a:rPr>
                        <a:t>.26</a:t>
                      </a:r>
                    </a:p>
                    <a:p>
                      <a:pPr marL="0" marR="0" algn="ctr">
                        <a:lnSpc>
                          <a:spcPct val="115000"/>
                        </a:lnSpc>
                        <a:spcBef>
                          <a:spcPts val="0"/>
                        </a:spcBef>
                        <a:spcAft>
                          <a:spcPts val="0"/>
                        </a:spcAft>
                      </a:pPr>
                      <a:r>
                        <a:rPr lang="en-US" sz="3600" dirty="0" smtClean="0">
                          <a:effectLst/>
                          <a:latin typeface="Times New Roman"/>
                          <a:ea typeface="+mn-ea"/>
                          <a:cs typeface="Times New Roman"/>
                        </a:rPr>
                        <a:t>.21</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a:effectLst/>
                          <a:latin typeface="Times New Roman"/>
                          <a:cs typeface="Times New Roman"/>
                        </a:rPr>
                        <a:t>-</a:t>
                      </a:r>
                      <a:r>
                        <a:rPr lang="en-US" sz="3600" dirty="0" smtClean="0">
                          <a:effectLst/>
                          <a:latin typeface="Times New Roman"/>
                          <a:cs typeface="Times New Roman"/>
                        </a:rPr>
                        <a:t>.32**</a:t>
                      </a:r>
                    </a:p>
                    <a:p>
                      <a:pPr marL="0" marR="0" algn="ctr">
                        <a:lnSpc>
                          <a:spcPct val="115000"/>
                        </a:lnSpc>
                        <a:spcBef>
                          <a:spcPts val="0"/>
                        </a:spcBef>
                        <a:spcAft>
                          <a:spcPts val="0"/>
                        </a:spcAft>
                      </a:pPr>
                      <a:r>
                        <a:rPr lang="en-US" sz="3600" dirty="0" smtClean="0">
                          <a:effectLst/>
                          <a:latin typeface="Times New Roman"/>
                          <a:ea typeface="Times New Roman"/>
                          <a:cs typeface="Times New Roman"/>
                        </a:rPr>
                        <a:t>-.17</a:t>
                      </a:r>
                    </a:p>
                    <a:p>
                      <a:pPr marL="0" marR="0" algn="ctr">
                        <a:lnSpc>
                          <a:spcPct val="115000"/>
                        </a:lnSpc>
                        <a:spcBef>
                          <a:spcPts val="0"/>
                        </a:spcBef>
                        <a:spcAft>
                          <a:spcPts val="0"/>
                        </a:spcAft>
                      </a:pPr>
                      <a:r>
                        <a:rPr lang="en-US" sz="3600" dirty="0" smtClean="0">
                          <a:effectLst/>
                          <a:latin typeface="Times New Roman"/>
                          <a:ea typeface="Times New Roman"/>
                          <a:cs typeface="Times New Roman"/>
                        </a:rPr>
                        <a:t>-.05</a:t>
                      </a:r>
                    </a:p>
                    <a:p>
                      <a:pPr marL="0" marR="0" algn="ctr">
                        <a:lnSpc>
                          <a:spcPct val="115000"/>
                        </a:lnSpc>
                        <a:spcBef>
                          <a:spcPts val="0"/>
                        </a:spcBef>
                        <a:spcAft>
                          <a:spcPts val="0"/>
                        </a:spcAft>
                      </a:pPr>
                      <a:r>
                        <a:rPr lang="en-US" sz="3600" dirty="0" smtClean="0">
                          <a:effectLst/>
                          <a:latin typeface="Times New Roman"/>
                          <a:ea typeface="Times New Roman"/>
                          <a:cs typeface="Times New Roman"/>
                        </a:rPr>
                        <a:t>.03</a:t>
                      </a:r>
                    </a:p>
                    <a:p>
                      <a:pPr marL="0" marR="0" algn="ctr">
                        <a:lnSpc>
                          <a:spcPct val="115000"/>
                        </a:lnSpc>
                        <a:spcBef>
                          <a:spcPts val="0"/>
                        </a:spcBef>
                        <a:spcAft>
                          <a:spcPts val="0"/>
                        </a:spcAft>
                      </a:pPr>
                      <a:r>
                        <a:rPr lang="en-US" sz="3600" dirty="0" smtClean="0">
                          <a:effectLst/>
                          <a:latin typeface="Times New Roman"/>
                          <a:ea typeface="Times New Roman"/>
                          <a:cs typeface="Times New Roman"/>
                        </a:rPr>
                        <a:t>.10</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mn-ea"/>
                          <a:cs typeface="Times New Roman"/>
                        </a:rPr>
                        <a:t>-.16</a:t>
                      </a:r>
                    </a:p>
                    <a:p>
                      <a:pPr marL="0" marR="0" algn="ctr">
                        <a:lnSpc>
                          <a:spcPct val="115000"/>
                        </a:lnSpc>
                        <a:spcBef>
                          <a:spcPts val="0"/>
                        </a:spcBef>
                        <a:spcAft>
                          <a:spcPts val="0"/>
                        </a:spcAft>
                      </a:pPr>
                      <a:r>
                        <a:rPr lang="en-US" sz="3600" dirty="0" smtClean="0">
                          <a:effectLst/>
                          <a:latin typeface="Times New Roman"/>
                          <a:ea typeface="+mn-ea"/>
                          <a:cs typeface="Times New Roman"/>
                        </a:rPr>
                        <a:t>.17</a:t>
                      </a:r>
                    </a:p>
                    <a:p>
                      <a:pPr marL="0" marR="0" algn="ctr">
                        <a:lnSpc>
                          <a:spcPct val="115000"/>
                        </a:lnSpc>
                        <a:spcBef>
                          <a:spcPts val="0"/>
                        </a:spcBef>
                        <a:spcAft>
                          <a:spcPts val="0"/>
                        </a:spcAft>
                      </a:pPr>
                      <a:r>
                        <a:rPr lang="en-US" sz="3600" dirty="0" smtClean="0">
                          <a:effectLst/>
                          <a:latin typeface="Times New Roman"/>
                          <a:ea typeface="+mn-ea"/>
                          <a:cs typeface="Times New Roman"/>
                        </a:rPr>
                        <a:t>.18</a:t>
                      </a:r>
                    </a:p>
                    <a:p>
                      <a:pPr marL="0" marR="0" algn="ctr">
                        <a:lnSpc>
                          <a:spcPct val="115000"/>
                        </a:lnSpc>
                        <a:spcBef>
                          <a:spcPts val="0"/>
                        </a:spcBef>
                        <a:spcAft>
                          <a:spcPts val="0"/>
                        </a:spcAft>
                      </a:pPr>
                      <a:r>
                        <a:rPr lang="en-US" sz="3600" dirty="0" smtClean="0">
                          <a:solidFill>
                            <a:srgbClr val="000000"/>
                          </a:solidFill>
                          <a:effectLst/>
                          <a:latin typeface="Times New Roman"/>
                          <a:ea typeface="+mn-ea"/>
                          <a:cs typeface="Times New Roman"/>
                        </a:rPr>
                        <a:t>.44*</a:t>
                      </a:r>
                    </a:p>
                    <a:p>
                      <a:pPr marL="0" marR="0" algn="ctr">
                        <a:lnSpc>
                          <a:spcPct val="115000"/>
                        </a:lnSpc>
                        <a:spcBef>
                          <a:spcPts val="0"/>
                        </a:spcBef>
                        <a:spcAft>
                          <a:spcPts val="0"/>
                        </a:spcAft>
                      </a:pPr>
                      <a:r>
                        <a:rPr lang="en-US" sz="3600" dirty="0" smtClean="0">
                          <a:solidFill>
                            <a:schemeClr val="tx1"/>
                          </a:solidFill>
                          <a:effectLst/>
                          <a:latin typeface="Times New Roman"/>
                          <a:ea typeface="+mn-ea"/>
                          <a:cs typeface="Times New Roman"/>
                        </a:rPr>
                        <a:t>.23</a:t>
                      </a:r>
                      <a:endParaRPr lang="en-US" sz="3600" dirty="0">
                        <a:solidFill>
                          <a:schemeClr val="tx1"/>
                        </a:solidFill>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cs typeface="Times New Roman"/>
                        </a:rPr>
                        <a:t>-.39**</a:t>
                      </a:r>
                    </a:p>
                    <a:p>
                      <a:pPr marL="0" marR="0" algn="ctr">
                        <a:lnSpc>
                          <a:spcPct val="115000"/>
                        </a:lnSpc>
                        <a:spcBef>
                          <a:spcPts val="0"/>
                        </a:spcBef>
                        <a:spcAft>
                          <a:spcPts val="0"/>
                        </a:spcAft>
                      </a:pPr>
                      <a:r>
                        <a:rPr lang="en-US" sz="3600" dirty="0" smtClean="0">
                          <a:effectLst/>
                          <a:latin typeface="Times New Roman"/>
                          <a:ea typeface="Times New Roman"/>
                          <a:cs typeface="Times New Roman"/>
                        </a:rPr>
                        <a:t>-.11</a:t>
                      </a:r>
                    </a:p>
                    <a:p>
                      <a:pPr marL="0" marR="0" algn="ctr">
                        <a:lnSpc>
                          <a:spcPct val="115000"/>
                        </a:lnSpc>
                        <a:spcBef>
                          <a:spcPts val="0"/>
                        </a:spcBef>
                        <a:spcAft>
                          <a:spcPts val="0"/>
                        </a:spcAft>
                      </a:pPr>
                      <a:r>
                        <a:rPr lang="en-US" sz="3600" dirty="0" smtClean="0">
                          <a:effectLst/>
                          <a:latin typeface="Times New Roman"/>
                          <a:ea typeface="Times New Roman"/>
                          <a:cs typeface="Times New Roman"/>
                        </a:rPr>
                        <a:t>-.04</a:t>
                      </a:r>
                    </a:p>
                    <a:p>
                      <a:pPr marL="0" marR="0" algn="ctr">
                        <a:lnSpc>
                          <a:spcPct val="115000"/>
                        </a:lnSpc>
                        <a:spcBef>
                          <a:spcPts val="0"/>
                        </a:spcBef>
                        <a:spcAft>
                          <a:spcPts val="0"/>
                        </a:spcAft>
                      </a:pPr>
                      <a:r>
                        <a:rPr lang="en-US" sz="3600" dirty="0" smtClean="0">
                          <a:effectLst/>
                          <a:latin typeface="Times New Roman"/>
                          <a:ea typeface="Times New Roman"/>
                          <a:cs typeface="Times New Roman"/>
                        </a:rPr>
                        <a:t>.14</a:t>
                      </a:r>
                    </a:p>
                    <a:p>
                      <a:pPr marL="0" marR="0" algn="ctr">
                        <a:lnSpc>
                          <a:spcPct val="115000"/>
                        </a:lnSpc>
                        <a:spcBef>
                          <a:spcPts val="0"/>
                        </a:spcBef>
                        <a:spcAft>
                          <a:spcPts val="0"/>
                        </a:spcAft>
                      </a:pPr>
                      <a:r>
                        <a:rPr lang="en-US" sz="3600" dirty="0" smtClean="0">
                          <a:effectLst/>
                          <a:latin typeface="Times New Roman"/>
                          <a:ea typeface="Times New Roman"/>
                          <a:cs typeface="Times New Roman"/>
                        </a:rPr>
                        <a:t>.16</a:t>
                      </a:r>
                    </a:p>
                  </a:txBody>
                  <a:tcPr marL="68580" marR="68580" marT="0" marB="0"/>
                </a:tc>
                <a:tc>
                  <a:txBody>
                    <a:bodyPr/>
                    <a:lstStyle/>
                    <a:p>
                      <a:pPr marL="0" marR="0" algn="ctr">
                        <a:lnSpc>
                          <a:spcPct val="115000"/>
                        </a:lnSpc>
                        <a:spcBef>
                          <a:spcPts val="0"/>
                        </a:spcBef>
                        <a:spcAft>
                          <a:spcPts val="0"/>
                        </a:spcAft>
                      </a:pPr>
                      <a:r>
                        <a:rPr lang="en-US" sz="3600" dirty="0">
                          <a:effectLst/>
                          <a:latin typeface="Times New Roman"/>
                          <a:cs typeface="Times New Roman"/>
                        </a:rPr>
                        <a:t>-</a:t>
                      </a:r>
                      <a:r>
                        <a:rPr lang="en-US" sz="3600" dirty="0" smtClean="0">
                          <a:effectLst/>
                          <a:latin typeface="Times New Roman"/>
                          <a:cs typeface="Times New Roman"/>
                        </a:rPr>
                        <a:t>.39*</a:t>
                      </a:r>
                    </a:p>
                    <a:p>
                      <a:pPr marL="0" marR="0" algn="ctr">
                        <a:lnSpc>
                          <a:spcPct val="115000"/>
                        </a:lnSpc>
                        <a:spcBef>
                          <a:spcPts val="0"/>
                        </a:spcBef>
                        <a:spcAft>
                          <a:spcPts val="0"/>
                        </a:spcAft>
                      </a:pPr>
                      <a:r>
                        <a:rPr lang="en-US" sz="3600" dirty="0" smtClean="0">
                          <a:effectLst/>
                          <a:latin typeface="Times New Roman"/>
                          <a:ea typeface="Times New Roman"/>
                          <a:cs typeface="Times New Roman"/>
                        </a:rPr>
                        <a:t>.18</a:t>
                      </a:r>
                    </a:p>
                    <a:p>
                      <a:pPr marL="0" marR="0" algn="ctr">
                        <a:lnSpc>
                          <a:spcPct val="115000"/>
                        </a:lnSpc>
                        <a:spcBef>
                          <a:spcPts val="0"/>
                        </a:spcBef>
                        <a:spcAft>
                          <a:spcPts val="0"/>
                        </a:spcAft>
                      </a:pPr>
                      <a:r>
                        <a:rPr lang="en-US" sz="3600" dirty="0" smtClean="0">
                          <a:effectLst/>
                          <a:latin typeface="Times New Roman"/>
                          <a:ea typeface="Times New Roman"/>
                          <a:cs typeface="Times New Roman"/>
                        </a:rPr>
                        <a:t>.20</a:t>
                      </a:r>
                    </a:p>
                    <a:p>
                      <a:pPr marL="0" marR="0" algn="ctr">
                        <a:lnSpc>
                          <a:spcPct val="115000"/>
                        </a:lnSpc>
                        <a:spcBef>
                          <a:spcPts val="0"/>
                        </a:spcBef>
                        <a:spcAft>
                          <a:spcPts val="0"/>
                        </a:spcAft>
                      </a:pPr>
                      <a:r>
                        <a:rPr lang="en-US" sz="3600" dirty="0" smtClean="0">
                          <a:effectLst/>
                          <a:latin typeface="Times New Roman"/>
                          <a:ea typeface="Times New Roman"/>
                          <a:cs typeface="Times New Roman"/>
                        </a:rPr>
                        <a:t>.33</a:t>
                      </a:r>
                    </a:p>
                    <a:p>
                      <a:pPr marL="0" marR="0" algn="ctr">
                        <a:lnSpc>
                          <a:spcPct val="115000"/>
                        </a:lnSpc>
                        <a:spcBef>
                          <a:spcPts val="0"/>
                        </a:spcBef>
                        <a:spcAft>
                          <a:spcPts val="0"/>
                        </a:spcAft>
                      </a:pPr>
                      <a:r>
                        <a:rPr lang="en-US" sz="3600" dirty="0" smtClean="0">
                          <a:effectLst/>
                          <a:latin typeface="Times New Roman"/>
                          <a:ea typeface="Times New Roman"/>
                          <a:cs typeface="Times New Roman"/>
                        </a:rPr>
                        <a:t>.16</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-.25*</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.63*</a:t>
                      </a:r>
                    </a:p>
                    <a:p>
                      <a:pPr marL="0" marR="0" algn="ctr">
                        <a:lnSpc>
                          <a:spcPct val="115000"/>
                        </a:lnSpc>
                        <a:spcBef>
                          <a:spcPts val="0"/>
                        </a:spcBef>
                        <a:spcAft>
                          <a:spcPts val="0"/>
                        </a:spcAft>
                      </a:pPr>
                      <a:r>
                        <a:rPr lang="en-US" sz="3600" dirty="0" smtClean="0">
                          <a:effectLst/>
                          <a:latin typeface="Times New Roman"/>
                          <a:ea typeface="Times New Roman"/>
                          <a:cs typeface="Times New Roman"/>
                        </a:rPr>
                        <a:t>.33*</a:t>
                      </a:r>
                    </a:p>
                    <a:p>
                      <a:pPr marL="0" marR="0" algn="ctr">
                        <a:lnSpc>
                          <a:spcPct val="115000"/>
                        </a:lnSpc>
                        <a:spcBef>
                          <a:spcPts val="0"/>
                        </a:spcBef>
                        <a:spcAft>
                          <a:spcPts val="0"/>
                        </a:spcAft>
                      </a:pPr>
                      <a:r>
                        <a:rPr lang="en-US" sz="3600" dirty="0" smtClean="0">
                          <a:effectLst/>
                          <a:latin typeface="Times New Roman"/>
                          <a:ea typeface="Times New Roman"/>
                          <a:cs typeface="Times New Roman"/>
                        </a:rPr>
                        <a:t>.19</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.15</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.44*</a:t>
                      </a:r>
                    </a:p>
                    <a:p>
                      <a:pPr marL="0" marR="0" algn="ctr">
                        <a:lnSpc>
                          <a:spcPct val="115000"/>
                        </a:lnSpc>
                        <a:spcBef>
                          <a:spcPts val="0"/>
                        </a:spcBef>
                        <a:spcAft>
                          <a:spcPts val="0"/>
                        </a:spcAft>
                      </a:pPr>
                      <a:r>
                        <a:rPr lang="en-US" sz="3600" dirty="0" smtClean="0">
                          <a:effectLst/>
                          <a:latin typeface="Times New Roman"/>
                          <a:ea typeface="Times New Roman"/>
                          <a:cs typeface="Times New Roman"/>
                        </a:rPr>
                        <a:t>.08</a:t>
                      </a:r>
                    </a:p>
                    <a:p>
                      <a:pPr marL="0" marR="0" algn="ctr">
                        <a:lnSpc>
                          <a:spcPct val="115000"/>
                        </a:lnSpc>
                        <a:spcBef>
                          <a:spcPts val="0"/>
                        </a:spcBef>
                        <a:spcAft>
                          <a:spcPts val="0"/>
                        </a:spcAft>
                      </a:pPr>
                      <a:r>
                        <a:rPr lang="en-US" sz="3600" dirty="0" smtClean="0">
                          <a:effectLst/>
                          <a:latin typeface="Times New Roman"/>
                          <a:ea typeface="Times New Roman"/>
                          <a:cs typeface="Times New Roman"/>
                        </a:rPr>
                        <a:t>-.08</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-.20</a:t>
                      </a:r>
                      <a:r>
                        <a:rPr lang="en-US" sz="3600" baseline="30000" dirty="0" smtClean="0">
                          <a:latin typeface="Times New Roman"/>
                          <a:cs typeface="Times New Roman"/>
                        </a:rPr>
                        <a:t>†</a:t>
                      </a:r>
                    </a:p>
                    <a:p>
                      <a:pPr marL="0" marR="0" algn="ctr">
                        <a:lnSpc>
                          <a:spcPct val="115000"/>
                        </a:lnSpc>
                        <a:spcBef>
                          <a:spcPts val="0"/>
                        </a:spcBef>
                        <a:spcAft>
                          <a:spcPts val="0"/>
                        </a:spcAft>
                      </a:pPr>
                      <a:r>
                        <a:rPr lang="en-US" sz="3600" dirty="0" smtClean="0">
                          <a:effectLst/>
                          <a:latin typeface="Times New Roman"/>
                          <a:ea typeface="Times New Roman"/>
                          <a:cs typeface="Times New Roman"/>
                        </a:rPr>
                        <a:t>.63**</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-.04</a:t>
                      </a:r>
                    </a:p>
                    <a:p>
                      <a:pPr marL="0" marR="0" algn="ctr">
                        <a:lnSpc>
                          <a:spcPct val="115000"/>
                        </a:lnSpc>
                        <a:spcBef>
                          <a:spcPts val="0"/>
                        </a:spcBef>
                        <a:spcAft>
                          <a:spcPts val="0"/>
                        </a:spcAft>
                      </a:pPr>
                      <a:r>
                        <a:rPr lang="en-US" sz="3600" dirty="0" smtClean="0">
                          <a:effectLst/>
                          <a:latin typeface="Times New Roman"/>
                          <a:ea typeface="Times New Roman"/>
                          <a:cs typeface="Times New Roman"/>
                        </a:rPr>
                        <a:t>.23</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.18</a:t>
                      </a:r>
                    </a:p>
                    <a:p>
                      <a:pPr marL="0" marR="0" algn="ctr">
                        <a:lnSpc>
                          <a:spcPct val="115000"/>
                        </a:lnSpc>
                        <a:spcBef>
                          <a:spcPts val="0"/>
                        </a:spcBef>
                        <a:spcAft>
                          <a:spcPts val="0"/>
                        </a:spcAft>
                      </a:pPr>
                      <a:r>
                        <a:rPr lang="en-US" sz="3600" dirty="0" smtClean="0">
                          <a:effectLst/>
                          <a:latin typeface="Times New Roman"/>
                          <a:ea typeface="Times New Roman"/>
                          <a:cs typeface="Times New Roman"/>
                        </a:rPr>
                        <a:t>.44*</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.35</a:t>
                      </a:r>
                    </a:p>
                    <a:p>
                      <a:pPr marL="0" marR="0" algn="ctr">
                        <a:lnSpc>
                          <a:spcPct val="115000"/>
                        </a:lnSpc>
                        <a:spcBef>
                          <a:spcPts val="0"/>
                        </a:spcBef>
                        <a:spcAft>
                          <a:spcPts val="0"/>
                        </a:spcAft>
                      </a:pPr>
                      <a:r>
                        <a:rPr lang="en-US" sz="3600" dirty="0" smtClean="0">
                          <a:effectLst/>
                          <a:latin typeface="Times New Roman"/>
                          <a:ea typeface="Times New Roman"/>
                          <a:cs typeface="Times New Roman"/>
                        </a:rPr>
                        <a:t>.24</a:t>
                      </a: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-.02</a:t>
                      </a:r>
                    </a:p>
                    <a:p>
                      <a:pPr marL="0" marR="0" algn="ctr">
                        <a:lnSpc>
                          <a:spcPct val="115000"/>
                        </a:lnSpc>
                        <a:spcBef>
                          <a:spcPts val="0"/>
                        </a:spcBef>
                        <a:spcAft>
                          <a:spcPts val="0"/>
                        </a:spcAft>
                      </a:pPr>
                      <a:r>
                        <a:rPr lang="en-US" sz="3600" dirty="0" smtClean="0">
                          <a:effectLst/>
                          <a:latin typeface="Times New Roman"/>
                          <a:ea typeface="Times New Roman"/>
                          <a:cs typeface="Times New Roman"/>
                        </a:rPr>
                        <a:t>.33**</a:t>
                      </a:r>
                    </a:p>
                    <a:p>
                      <a:pPr marL="0" marR="0" algn="ctr">
                        <a:lnSpc>
                          <a:spcPct val="115000"/>
                        </a:lnSpc>
                        <a:spcBef>
                          <a:spcPts val="0"/>
                        </a:spcBef>
                        <a:spcAft>
                          <a:spcPts val="0"/>
                        </a:spcAft>
                      </a:pPr>
                      <a:r>
                        <a:rPr lang="en-US" sz="3600" dirty="0" smtClean="0">
                          <a:effectLst/>
                          <a:latin typeface="Times New Roman"/>
                          <a:ea typeface="Times New Roman"/>
                          <a:cs typeface="Times New Roman"/>
                        </a:rPr>
                        <a:t>-.04</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.59**</a:t>
                      </a:r>
                    </a:p>
                    <a:p>
                      <a:pPr marL="0" marR="0" algn="ctr">
                        <a:lnSpc>
                          <a:spcPct val="115000"/>
                        </a:lnSpc>
                        <a:spcBef>
                          <a:spcPts val="0"/>
                        </a:spcBef>
                        <a:spcAft>
                          <a:spcPts val="0"/>
                        </a:spcAft>
                      </a:pPr>
                      <a:endParaRPr lang="en-US" sz="3600" dirty="0">
                        <a:effectLst/>
                        <a:latin typeface="Times New Roman"/>
                        <a:ea typeface="Times New Roman"/>
                        <a:cs typeface="Times New Roman"/>
                      </a:endParaRPr>
                    </a:p>
                  </a:txBody>
                  <a:tcPr marL="68580" marR="68580" marT="0" marB="0"/>
                </a:tc>
                <a:tc gridSpan="2">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-.15</a:t>
                      </a:r>
                    </a:p>
                    <a:p>
                      <a:pPr marL="0" marR="0" algn="ctr">
                        <a:lnSpc>
                          <a:spcPct val="115000"/>
                        </a:lnSpc>
                        <a:spcBef>
                          <a:spcPts val="0"/>
                        </a:spcBef>
                        <a:spcAft>
                          <a:spcPts val="0"/>
                        </a:spcAft>
                      </a:pPr>
                      <a:r>
                        <a:rPr lang="en-US" sz="3600" dirty="0" smtClean="0">
                          <a:effectLst/>
                          <a:latin typeface="Times New Roman"/>
                          <a:ea typeface="Times New Roman"/>
                          <a:cs typeface="Times New Roman"/>
                        </a:rPr>
                        <a:t>.08</a:t>
                      </a:r>
                    </a:p>
                    <a:p>
                      <a:pPr marL="0" marR="0" algn="ctr">
                        <a:lnSpc>
                          <a:spcPct val="115000"/>
                        </a:lnSpc>
                        <a:spcBef>
                          <a:spcPts val="0"/>
                        </a:spcBef>
                        <a:spcAft>
                          <a:spcPts val="0"/>
                        </a:spcAft>
                      </a:pPr>
                      <a:r>
                        <a:rPr lang="en-US" sz="3600" dirty="0" smtClean="0">
                          <a:effectLst/>
                          <a:latin typeface="Times New Roman"/>
                          <a:ea typeface="Times New Roman"/>
                          <a:cs typeface="Times New Roman"/>
                        </a:rPr>
                        <a:t>.35</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r>
                        <a:rPr lang="en-US" sz="3600" dirty="0" smtClean="0">
                          <a:effectLst/>
                          <a:latin typeface="Times New Roman"/>
                          <a:ea typeface="Times New Roman"/>
                          <a:cs typeface="Times New Roman"/>
                        </a:rPr>
                        <a:t>.57**</a:t>
                      </a:r>
                      <a:endParaRPr lang="en-US" sz="3600" dirty="0">
                        <a:effectLst/>
                        <a:latin typeface="Times New Roman"/>
                        <a:ea typeface="Times New Roman"/>
                        <a:cs typeface="Times New Roman"/>
                      </a:endParaRPr>
                    </a:p>
                  </a:txBody>
                  <a:tcPr marL="68580" marR="68580" marT="0" marB="0"/>
                </a:tc>
                <a:tc hMerge="1">
                  <a:txBody>
                    <a:bodyPr/>
                    <a:lstStyle/>
                    <a:p>
                      <a:endParaRPr lang="en-US"/>
                    </a:p>
                  </a:txBody>
                  <a:tcPr/>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.07</a:t>
                      </a:r>
                    </a:p>
                    <a:p>
                      <a:pPr marL="0" marR="0" algn="ctr">
                        <a:lnSpc>
                          <a:spcPct val="115000"/>
                        </a:lnSpc>
                        <a:spcBef>
                          <a:spcPts val="0"/>
                        </a:spcBef>
                        <a:spcAft>
                          <a:spcPts val="0"/>
                        </a:spcAft>
                      </a:pPr>
                      <a:r>
                        <a:rPr lang="en-US" sz="3600" dirty="0" smtClean="0">
                          <a:effectLst/>
                          <a:latin typeface="Times New Roman"/>
                          <a:ea typeface="Times New Roman"/>
                          <a:cs typeface="Times New Roman"/>
                        </a:rPr>
                        <a:t>.19</a:t>
                      </a:r>
                    </a:p>
                    <a:p>
                      <a:pPr marL="0" marR="0" algn="ctr">
                        <a:lnSpc>
                          <a:spcPct val="115000"/>
                        </a:lnSpc>
                        <a:spcBef>
                          <a:spcPts val="0"/>
                        </a:spcBef>
                        <a:spcAft>
                          <a:spcPts val="0"/>
                        </a:spcAft>
                      </a:pPr>
                      <a:r>
                        <a:rPr lang="en-US" sz="3600" dirty="0" smtClean="0">
                          <a:effectLst/>
                          <a:latin typeface="Times New Roman"/>
                          <a:ea typeface="Times New Roman"/>
                          <a:cs typeface="Times New Roman"/>
                        </a:rPr>
                        <a:t>.23</a:t>
                      </a:r>
                    </a:p>
                    <a:p>
                      <a:pPr marL="0" marR="0" algn="ctr">
                        <a:lnSpc>
                          <a:spcPct val="115000"/>
                        </a:lnSpc>
                        <a:spcBef>
                          <a:spcPts val="0"/>
                        </a:spcBef>
                        <a:spcAft>
                          <a:spcPts val="0"/>
                        </a:spcAft>
                      </a:pPr>
                      <a:r>
                        <a:rPr lang="en-US" sz="3600" dirty="0" smtClean="0">
                          <a:effectLst/>
                          <a:latin typeface="Times New Roman"/>
                          <a:ea typeface="Times New Roman"/>
                          <a:cs typeface="Times New Roman"/>
                        </a:rPr>
                        <a:t>.59**</a:t>
                      </a:r>
                    </a:p>
                    <a:p>
                      <a:pPr marL="0" marR="0" algn="ctr">
                        <a:lnSpc>
                          <a:spcPct val="115000"/>
                        </a:lnSpc>
                        <a:spcBef>
                          <a:spcPts val="0"/>
                        </a:spcBef>
                        <a:spcAft>
                          <a:spcPts val="0"/>
                        </a:spcAft>
                      </a:pPr>
                      <a:r>
                        <a:rPr lang="en-US" sz="3600" dirty="0" smtClean="0">
                          <a:effectLst/>
                          <a:latin typeface="Times New Roman"/>
                          <a:ea typeface="Times New Roman"/>
                          <a:cs typeface="Times New Roman"/>
                        </a:rPr>
                        <a:t>1</a:t>
                      </a:r>
                    </a:p>
                    <a:p>
                      <a:pPr marL="0" marR="0" algn="ctr">
                        <a:lnSpc>
                          <a:spcPct val="115000"/>
                        </a:lnSpc>
                        <a:spcBef>
                          <a:spcPts val="0"/>
                        </a:spcBef>
                        <a:spcAft>
                          <a:spcPts val="0"/>
                        </a:spcAft>
                      </a:pPr>
                      <a:endParaRPr lang="en-US" sz="3600" dirty="0">
                        <a:effectLst/>
                        <a:latin typeface="Times New Roman"/>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3600" dirty="0" smtClean="0">
                          <a:effectLst/>
                          <a:latin typeface="Times New Roman"/>
                          <a:ea typeface="Times New Roman"/>
                          <a:cs typeface="Times New Roman"/>
                        </a:rPr>
                        <a:t>-.27</a:t>
                      </a:r>
                    </a:p>
                    <a:p>
                      <a:pPr marL="0" marR="0" algn="ctr">
                        <a:lnSpc>
                          <a:spcPct val="115000"/>
                        </a:lnSpc>
                        <a:spcBef>
                          <a:spcPts val="0"/>
                        </a:spcBef>
                        <a:spcAft>
                          <a:spcPts val="0"/>
                        </a:spcAft>
                      </a:pPr>
                      <a:r>
                        <a:rPr lang="en-US" sz="3600" dirty="0" smtClean="0">
                          <a:effectLst/>
                          <a:latin typeface="Times New Roman"/>
                          <a:ea typeface="Times New Roman"/>
                          <a:cs typeface="Times New Roman"/>
                        </a:rPr>
                        <a:t>-.08</a:t>
                      </a:r>
                    </a:p>
                    <a:p>
                      <a:pPr marL="0" marR="0" algn="ctr">
                        <a:lnSpc>
                          <a:spcPct val="115000"/>
                        </a:lnSpc>
                        <a:spcBef>
                          <a:spcPts val="0"/>
                        </a:spcBef>
                        <a:spcAft>
                          <a:spcPts val="0"/>
                        </a:spcAft>
                      </a:pPr>
                      <a:r>
                        <a:rPr lang="en-US" sz="3600" dirty="0" smtClean="0">
                          <a:effectLst/>
                          <a:latin typeface="Times New Roman"/>
                          <a:ea typeface="Times New Roman"/>
                          <a:cs typeface="Times New Roman"/>
                        </a:rPr>
                        <a:t>.24</a:t>
                      </a:r>
                    </a:p>
                    <a:p>
                      <a:pPr marL="0" marR="0" algn="ctr">
                        <a:lnSpc>
                          <a:spcPct val="115000"/>
                        </a:lnSpc>
                        <a:spcBef>
                          <a:spcPts val="0"/>
                        </a:spcBef>
                        <a:spcAft>
                          <a:spcPts val="0"/>
                        </a:spcAft>
                      </a:pPr>
                      <a:r>
                        <a:rPr lang="en-US" sz="3600" dirty="0" smtClean="0">
                          <a:effectLst/>
                          <a:latin typeface="Times New Roman"/>
                          <a:ea typeface="Times New Roman"/>
                          <a:cs typeface="Times New Roman"/>
                        </a:rPr>
                        <a:t>.57**</a:t>
                      </a:r>
                    </a:p>
                    <a:p>
                      <a:pPr marL="0" marR="0" algn="ctr">
                        <a:lnSpc>
                          <a:spcPct val="100000"/>
                        </a:lnSpc>
                        <a:spcBef>
                          <a:spcPts val="0"/>
                        </a:spcBef>
                        <a:spcAft>
                          <a:spcPts val="0"/>
                        </a:spcAft>
                      </a:pPr>
                      <a:r>
                        <a:rPr lang="en-US" sz="3600" dirty="0" smtClean="0">
                          <a:effectLst/>
                          <a:latin typeface="Times New Roman"/>
                          <a:ea typeface="Times New Roman"/>
                          <a:cs typeface="Times New Roman"/>
                        </a:rPr>
                        <a:t>1</a:t>
                      </a:r>
                    </a:p>
                  </a:txBody>
                  <a:tcPr marL="68580" marR="68580" marT="0" marB="0"/>
                </a:tc>
              </a:tr>
            </a:tbl>
          </a:graphicData>
        </a:graphic>
      </p:graphicFrame>
      <p:sp>
        <p:nvSpPr>
          <p:cNvPr id="26" name="Rectangle 25"/>
          <p:cNvSpPr/>
          <p:nvPr/>
        </p:nvSpPr>
        <p:spPr>
          <a:xfrm>
            <a:off x="16383000" y="28519930"/>
            <a:ext cx="26593800" cy="646331"/>
          </a:xfrm>
          <a:prstGeom prst="rect">
            <a:avLst/>
          </a:prstGeom>
        </p:spPr>
        <p:txBody>
          <a:bodyPr wrap="square">
            <a:spAutoFit/>
          </a:bodyPr>
          <a:lstStyle/>
          <a:p>
            <a:r>
              <a:rPr lang="en-US" sz="3600" dirty="0"/>
              <a:t>Table </a:t>
            </a:r>
            <a:r>
              <a:rPr lang="en-US" sz="3600" dirty="0" smtClean="0"/>
              <a:t>2.  Zero-Order </a:t>
            </a:r>
            <a:r>
              <a:rPr lang="en-US" sz="3600" dirty="0"/>
              <a:t>Correlations </a:t>
            </a:r>
            <a:r>
              <a:rPr lang="en-US" sz="3600" dirty="0" smtClean="0"/>
              <a:t>Between Parental Guarding Scores and Mating Desire </a:t>
            </a:r>
            <a:r>
              <a:rPr lang="en-US" sz="3600" dirty="0"/>
              <a:t>Variables for Women and Men</a:t>
            </a:r>
          </a:p>
        </p:txBody>
      </p:sp>
      <p:sp>
        <p:nvSpPr>
          <p:cNvPr id="27" name="Rectangle 26"/>
          <p:cNvSpPr/>
          <p:nvPr/>
        </p:nvSpPr>
        <p:spPr>
          <a:xfrm>
            <a:off x="16383000" y="36113234"/>
            <a:ext cx="23622000" cy="615553"/>
          </a:xfrm>
          <a:prstGeom prst="rect">
            <a:avLst/>
          </a:prstGeom>
        </p:spPr>
        <p:txBody>
          <a:bodyPr wrap="square">
            <a:spAutoFit/>
          </a:bodyPr>
          <a:lstStyle/>
          <a:p>
            <a:r>
              <a:rPr lang="en-US" sz="3400" dirty="0"/>
              <a:t>Note:  </a:t>
            </a:r>
            <a:r>
              <a:rPr lang="en-US" sz="3400" dirty="0" smtClean="0"/>
              <a:t>All </a:t>
            </a:r>
            <a:r>
              <a:rPr lang="en-US" sz="3400" dirty="0"/>
              <a:t>correlation coefficients </a:t>
            </a:r>
            <a:r>
              <a:rPr lang="en-US" sz="3400" dirty="0" smtClean="0"/>
              <a:t>adjusted for </a:t>
            </a:r>
            <a:r>
              <a:rPr lang="en-US" sz="3400" dirty="0"/>
              <a:t>unreliability of </a:t>
            </a:r>
            <a:r>
              <a:rPr lang="en-US" sz="3400" dirty="0" smtClean="0"/>
              <a:t>measures.						 </a:t>
            </a:r>
            <a:r>
              <a:rPr lang="en-US" sz="3400" baseline="30000" dirty="0"/>
              <a:t>†</a:t>
            </a:r>
            <a:r>
              <a:rPr lang="en-US" sz="3400" i="1" dirty="0"/>
              <a:t>p</a:t>
            </a:r>
            <a:r>
              <a:rPr lang="en-US" sz="3400" dirty="0"/>
              <a:t>&lt; .</a:t>
            </a:r>
            <a:r>
              <a:rPr lang="en-US" sz="3400" dirty="0" smtClean="0"/>
              <a:t>07	*</a:t>
            </a:r>
            <a:r>
              <a:rPr lang="en-US" sz="3400" i="1" dirty="0"/>
              <a:t>p</a:t>
            </a:r>
            <a:r>
              <a:rPr lang="en-US" sz="3400" dirty="0"/>
              <a:t> &lt; .</a:t>
            </a:r>
            <a:r>
              <a:rPr lang="en-US" sz="3400" dirty="0" smtClean="0"/>
              <a:t>05	 *</a:t>
            </a:r>
            <a:r>
              <a:rPr lang="en-US" sz="3400" dirty="0"/>
              <a:t>*</a:t>
            </a:r>
            <a:r>
              <a:rPr lang="en-US" sz="3400" i="1" dirty="0"/>
              <a:t>p</a:t>
            </a:r>
            <a:r>
              <a:rPr lang="en-US" sz="3400" dirty="0"/>
              <a:t> &lt; .</a:t>
            </a:r>
            <a:r>
              <a:rPr lang="en-US" sz="3400" dirty="0" smtClean="0"/>
              <a:t>01</a:t>
            </a:r>
            <a:endParaRPr lang="en-US" sz="3400" dirty="0"/>
          </a:p>
        </p:txBody>
      </p:sp>
      <p:sp>
        <p:nvSpPr>
          <p:cNvPr id="2" name="TextBox 1"/>
          <p:cNvSpPr txBox="1"/>
          <p:nvPr/>
        </p:nvSpPr>
        <p:spPr>
          <a:xfrm>
            <a:off x="16703566" y="6234827"/>
            <a:ext cx="16916400" cy="4462760"/>
          </a:xfrm>
          <a:prstGeom prst="rect">
            <a:avLst/>
          </a:prstGeom>
          <a:noFill/>
        </p:spPr>
        <p:txBody>
          <a:bodyPr wrap="square" rtlCol="0">
            <a:spAutoFit/>
          </a:bodyPr>
          <a:lstStyle/>
          <a:p>
            <a:pPr algn="just"/>
            <a:r>
              <a:rPr lang="en-US" sz="3600" dirty="0" smtClean="0"/>
              <a:t>factors—number </a:t>
            </a:r>
            <a:r>
              <a:rPr lang="en-US" sz="3600" dirty="0"/>
              <a:t>of sexual partners desired in the next month, 6 months, and year (</a:t>
            </a:r>
            <a:r>
              <a:rPr lang="en-US" sz="3600" i="1" dirty="0"/>
              <a:t>partners wanted in short term</a:t>
            </a:r>
            <a:r>
              <a:rPr lang="en-US" sz="3600" dirty="0"/>
              <a:t>) and partners wanted in the next 3, 4, 5, 10, 20, and 30 years and lifetime (</a:t>
            </a:r>
            <a:r>
              <a:rPr lang="en-US" sz="3600" i="1" dirty="0"/>
              <a:t>partners wanted in long term</a:t>
            </a:r>
            <a:r>
              <a:rPr lang="en-US" sz="3600" dirty="0" smtClean="0"/>
              <a:t>).  Another </a:t>
            </a:r>
            <a:r>
              <a:rPr lang="en-US" sz="3600" dirty="0"/>
              <a:t>principal components analysis conducted on the willingness to have sex after having known a partner for a period of time also revealed two clear factors—willingness to have intercourse after having known for one month or less (</a:t>
            </a:r>
            <a:r>
              <a:rPr lang="en-US" sz="3600" i="1" dirty="0"/>
              <a:t>known short time</a:t>
            </a:r>
            <a:r>
              <a:rPr lang="en-US" sz="3600" dirty="0"/>
              <a:t>) and willingness after having known 3 months or longer (</a:t>
            </a:r>
            <a:r>
              <a:rPr lang="en-US" sz="3600" i="1" dirty="0"/>
              <a:t>known long time</a:t>
            </a:r>
            <a:r>
              <a:rPr lang="en-US" sz="3600" dirty="0"/>
              <a:t>).</a:t>
            </a:r>
          </a:p>
          <a:p>
            <a:endParaRPr lang="en-US" dirty="0"/>
          </a:p>
        </p:txBody>
      </p:sp>
      <p:sp>
        <p:nvSpPr>
          <p:cNvPr id="3" name="Rectangle 2"/>
          <p:cNvSpPr/>
          <p:nvPr/>
        </p:nvSpPr>
        <p:spPr>
          <a:xfrm>
            <a:off x="35209655" y="6237446"/>
            <a:ext cx="14167945" cy="1754326"/>
          </a:xfrm>
          <a:prstGeom prst="rect">
            <a:avLst/>
          </a:prstGeom>
        </p:spPr>
        <p:txBody>
          <a:bodyPr wrap="square">
            <a:spAutoFit/>
          </a:bodyPr>
          <a:lstStyle/>
          <a:p>
            <a:r>
              <a:rPr lang="en-US" sz="3600" dirty="0"/>
              <a:t>For males, only anxious attachment to fathers was positively correlated to willingness to have intercourse after having known someone for a short time.</a:t>
            </a:r>
          </a:p>
        </p:txBody>
      </p:sp>
      <p:sp>
        <p:nvSpPr>
          <p:cNvPr id="4" name="TextBox 3"/>
          <p:cNvSpPr txBox="1"/>
          <p:nvPr/>
        </p:nvSpPr>
        <p:spPr>
          <a:xfrm>
            <a:off x="16992600" y="34366200"/>
            <a:ext cx="184731" cy="584775"/>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5628</TotalTime>
  <Words>568</Words>
  <Application>Microsoft Office PowerPoint</Application>
  <PresentationFormat>Custom</PresentationFormat>
  <Paragraphs>240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njusdavi</dc:creator>
  <cp:lastModifiedBy>njusdavi</cp:lastModifiedBy>
  <cp:revision>334</cp:revision>
  <cp:lastPrinted>2015-04-28T12:52:58Z</cp:lastPrinted>
  <dcterms:created xsi:type="dcterms:W3CDTF">2006-04-27T18:03:09Z</dcterms:created>
  <dcterms:modified xsi:type="dcterms:W3CDTF">2015-04-28T17:54:28Z</dcterms:modified>
</cp:coreProperties>
</file>