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206400" cy="38404800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C914416-65E3-470F-BC8D-48FDC51E0CC6}">
  <a:tblStyle styleId="{AC914416-65E3-470F-BC8D-48FDC51E0CC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AC52CCB-3F1A-4495-8E2A-D079F152EB6B}" styleName="Table_1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78AF678-0DAD-433B-AFDF-4805D6DD82AE}" styleName="Table_2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9428" autoAdjust="0"/>
    <p:restoredTop sz="94660"/>
  </p:normalViewPr>
  <p:slideViewPr>
    <p:cSldViewPr snapToGrid="0">
      <p:cViewPr>
        <p:scale>
          <a:sx n="30" d="100"/>
          <a:sy n="30" d="100"/>
        </p:scale>
        <p:origin x="618" y="36"/>
      </p:cViewPr>
      <p:guideLst>
        <p:guide orient="horz"/>
        <p:guide pos="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1"/>
            <a:ext cx="4028361" cy="35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65956" y="1"/>
            <a:ext cx="4028361" cy="35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895600" y="525463"/>
            <a:ext cx="35052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9762" y="3329914"/>
            <a:ext cx="7436881" cy="315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6658638"/>
            <a:ext cx="4028361" cy="35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65956" y="6658638"/>
            <a:ext cx="4028361" cy="35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b" anchorCtr="0">
            <a:noAutofit/>
          </a:bodyPr>
          <a:lstStyle/>
          <a:p>
            <a:pPr algn="r"/>
            <a:fld id="{00000000-1234-1234-1234-123412341234}" type="slidenum">
              <a:rPr lang="en-US" sz="2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algn="r"/>
              <a:t>‹#›</a:t>
            </a:fld>
            <a:endParaRPr lang="en-US" sz="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29762" y="3329914"/>
            <a:ext cx="7436881" cy="3154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265956" y="6658638"/>
            <a:ext cx="4028361" cy="3505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373" tIns="8698" rIns="17373" bIns="8698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3840163" y="3414713"/>
            <a:ext cx="43526075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14081919" y="853281"/>
            <a:ext cx="23042562" cy="4352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6564432" y="13335793"/>
            <a:ext cx="30722886" cy="1088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4725195" y="2529681"/>
            <a:ext cx="30722886" cy="32492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3840163" y="11930063"/>
            <a:ext cx="43526075" cy="823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7680325" y="21763038"/>
            <a:ext cx="35845751" cy="981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366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Times New Roman"/>
              <a:buNone/>
              <a:defRPr/>
            </a:lvl1pPr>
            <a:lvl2pPr lvl="1" algn="ctr"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Times New Roman"/>
              <a:buNone/>
              <a:defRPr/>
            </a:lvl2pPr>
            <a:lvl3pPr lvl="2" algn="ctr">
              <a:spcBef>
                <a:spcPts val="2740"/>
              </a:spcBef>
              <a:spcAft>
                <a:spcPts val="0"/>
              </a:spcAft>
              <a:buClr>
                <a:schemeClr val="dk1"/>
              </a:buClr>
              <a:buSzPts val="13700"/>
              <a:buFont typeface="Times New Roman"/>
              <a:buNone/>
              <a:defRPr/>
            </a:lvl3pPr>
            <a:lvl4pPr lvl="3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4pPr>
            <a:lvl5pPr lvl="4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5pPr>
            <a:lvl6pPr lvl="5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6pPr>
            <a:lvl7pPr lvl="6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7pPr>
            <a:lvl8pPr lvl="7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8pPr>
            <a:lvl9pPr lvl="8" algn="ctr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3840163" y="3414713"/>
            <a:ext cx="43526075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3840163" y="11095038"/>
            <a:ext cx="43526075" cy="2304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3840163" y="3414713"/>
            <a:ext cx="43526075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840163" y="11095038"/>
            <a:ext cx="21686837" cy="2304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25679400" y="11095038"/>
            <a:ext cx="21686839" cy="2304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2560638" y="1538288"/>
            <a:ext cx="46085126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26012775" y="8596313"/>
            <a:ext cx="22632987" cy="3582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26012775" y="12179300"/>
            <a:ext cx="22632987" cy="22126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3840163" y="3414713"/>
            <a:ext cx="43526075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0019963" y="1528763"/>
            <a:ext cx="28625799" cy="3277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0036175" y="26882725"/>
            <a:ext cx="30724474" cy="31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0036175" y="3432175"/>
            <a:ext cx="30724474" cy="2304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0036175" y="30057725"/>
            <a:ext cx="30724474" cy="4506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8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840163" y="3414713"/>
            <a:ext cx="43526075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51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840163" y="11095038"/>
            <a:ext cx="43526075" cy="2304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L="457200" marR="0" lvl="0" indent="-1390650" algn="l" rtl="0">
              <a:spcBef>
                <a:spcPts val="3660"/>
              </a:spcBef>
              <a:spcAft>
                <a:spcPts val="0"/>
              </a:spcAft>
              <a:buClr>
                <a:schemeClr val="dk1"/>
              </a:buClr>
              <a:buSzPts val="18300"/>
              <a:buFont typeface="Times New Roman"/>
              <a:buChar char="•"/>
              <a:defRPr sz="18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1244600" algn="l" rtl="0">
              <a:spcBef>
                <a:spcPts val="320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Times New Roman"/>
              <a:buChar char="–"/>
              <a:defRPr sz="16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1098550" algn="l" rtl="0">
              <a:spcBef>
                <a:spcPts val="2740"/>
              </a:spcBef>
              <a:spcAft>
                <a:spcPts val="0"/>
              </a:spcAft>
              <a:buClr>
                <a:schemeClr val="dk1"/>
              </a:buClr>
              <a:buSzPts val="13700"/>
              <a:buFont typeface="Times New Roman"/>
              <a:buChar char="•"/>
              <a:defRPr sz="1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–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»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»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»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»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952500" algn="l" rtl="0">
              <a:spcBef>
                <a:spcPts val="2280"/>
              </a:spcBef>
              <a:spcAft>
                <a:spcPts val="0"/>
              </a:spcAft>
              <a:buClr>
                <a:schemeClr val="dk1"/>
              </a:buClr>
              <a:buSzPts val="11400"/>
              <a:buFont typeface="Times New Roman"/>
              <a:buChar char="»"/>
              <a:defRPr sz="1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3840163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17495838" y="34990088"/>
            <a:ext cx="16214725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36698238" y="34990088"/>
            <a:ext cx="10668000" cy="2562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22500" tIns="261250" rIns="522500" bIns="26125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8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/>
        </p:nvSpPr>
        <p:spPr>
          <a:xfrm>
            <a:off x="6766559" y="1380604"/>
            <a:ext cx="37673281" cy="3488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Attachment to God Predicts Two Types of Self-Control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David M. </a:t>
            </a:r>
            <a:r>
              <a:rPr lang="en-US" sz="46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Njus</a:t>
            </a:r>
            <a:r>
              <a:rPr lang="en-US" sz="4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</a:t>
            </a:r>
            <a:r>
              <a:rPr lang="en-US" sz="4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Amelia Hornseth</a:t>
            </a:r>
            <a:endParaRPr sz="4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Luther College</a:t>
            </a:r>
          </a:p>
          <a:p>
            <a:pPr algn="ctr"/>
            <a:r>
              <a:rPr lang="en-US" sz="46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Presented at the 2021 Annual Meeting of the Midwestern Psychological Association </a:t>
            </a:r>
            <a:endParaRPr lang="en-US" sz="4800"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1" name="Google Shape;91;p13"/>
          <p:cNvSpPr txBox="1"/>
          <p:nvPr/>
        </p:nvSpPr>
        <p:spPr>
          <a:xfrm>
            <a:off x="2133600" y="5478249"/>
            <a:ext cx="14351000" cy="11901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Self-control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refers to an individual’s ability to refrain from a desired behavior.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Dispositional self-control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measures two factors involved in self-control: overcoming the temptation to do wrong and overcoming the temptation to not do right (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Ein-Gar &amp;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Sagiv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2014). Previous research suggests attachment style may predict an individual’s level of self-control, in that individuals who feel secure in their relationships with others perform better on tasks requiring self-control (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Dindo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Brock,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Askan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Gamez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Kochanska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Clark, 2017;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Orehek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Vazeou-Nieuwenhuis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Quick, &amp;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Weaverling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2016).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Kirkpatrick (2005) proposed that, in addition to adult attachment relationships, theists can have attachment relationships with God. An individual securely-attached to God feels consistently loved and supported, while an individual insecurely attached to God may feel unloved, frightened, or made to feel jealous by this figure.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present study examines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relationship between God attachment style and two measures of self-control after controlling for sex, age, and adult attachment style.</a:t>
            </a:r>
            <a:r>
              <a:rPr lang="en-US" sz="4000" dirty="0"/>
              <a:t> </a:t>
            </a:r>
            <a:endParaRPr sz="4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8135600" y="5478249"/>
            <a:ext cx="13868400" cy="8040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partner and friend) were entered in Step 2, and avoidant and anxious attachment to God were entered in Step 3. Regression analyses were performed using only data from theists.</a:t>
            </a:r>
          </a:p>
          <a:p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	After controlling for sex and age, adult attachment accounted for significant additional variability in self-control (Δ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4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=37%) and dispositional self-control (Δ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4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=28.9%) (Tables 2-3). After controlling for sex, age, and adult attachment, God attachment accounted for additional, significant variability in self-control (Δ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4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=3.5%) and dispositional self-control (Δ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R</a:t>
            </a:r>
            <a:r>
              <a:rPr lang="en-US" sz="4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=1.1%). Additional variability in dispositional self-control accounted for by God attachment was significant at the .05 level. All other changes in variability for self-control and dispositional self-control were significant at the .001 level.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22326600" y="15392400"/>
            <a:ext cx="512064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989185" y="19914519"/>
            <a:ext cx="15240000" cy="156617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Beck, R., &amp; McDonald, A. (2004). Attachment to God: The Attachment to God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Inventory, tests of working model correspondence, and an exploration of 	faith group differences.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Psychology and Theology, 32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(2), 92-103.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Dindo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L., Brock, R. L.,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Askan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Gamez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Kochanska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G., &amp; Clark,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A. L. (2017). Attachment and effortful control in toddlerhood predict 	academic achievement over a decade later.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Science, 28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(12),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1786-1795.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Fraley, R. C., Heffernan, M. E.,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Vicary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M., &amp; Brumbaugh, C. C. (2011). The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Experiences in Close Relationships-Relationship Structures questionnaire: A 	method for assessing attachment orientations across relationships. 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Psychological Assessment, 23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615-625.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Kirkpatrick, L. A. (2005).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Attachment, evolution, and the psychology of religion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	Guilford Press.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Maloney, P.W.,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Grawitch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M.J., &amp; Barber, L. K.  (2012). The multi-factor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structure of the Brief Self-Control Scale: Discriminant validity of restraint 	and impulsivity.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of Research in Personality, 46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111-115.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Orehek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Vazeou-Nieuwenhuis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A., Quick, E., &amp; Weaverling, G. C.(2017). 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Attachment and self-regulation.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Personality and Social Psychology Bulletin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	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365-380.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Watterson, K. &amp;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Giesler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(2012). Religiosity and self control: When the going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gets tough, the religious get self-regulating.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Psychology of Religion and 	Spirituality, 4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(3), 193-205.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Zell, A. L., &amp;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Baumeister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F. (2013).  How religion can support self-control 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and moral behavior.  In R. F.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Paloutzian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C. L. Park, (Eds.),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Handbook 	of </a:t>
            </a:r>
          </a:p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the Psychology of Religion and Spirituality (2</a:t>
            </a:r>
            <a:r>
              <a:rPr lang="en-US" sz="36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Ed.)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(pp. 498-516). New 	York: Guilford Press. </a:t>
            </a:r>
          </a:p>
        </p:txBody>
      </p:sp>
      <p:sp>
        <p:nvSpPr>
          <p:cNvPr id="95" name="Google Shape;95;p13"/>
          <p:cNvSpPr txBox="1"/>
          <p:nvPr/>
        </p:nvSpPr>
        <p:spPr>
          <a:xfrm>
            <a:off x="33989185" y="5478251"/>
            <a:ext cx="15240000" cy="139375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Discussion</a:t>
            </a:r>
          </a:p>
          <a:p>
            <a:pPr lvl="0" algn="ctr"/>
            <a:endParaRPr lang="en-US" sz="1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indent="457200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Insecure God attachment and insecure adult attachment were negatively correlated with both self-control and dispositional self-control.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God attachment avoidance and anxiety accounted for a significant additional amount of variability when controlling for sex, age, and adult attachment. These findings are consistent with previous research on God attachment and self-control.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This study found a strong positive correlation between insecure adult attachment and insecure God attachment, which may account for a relatively small additional percentage change in variability accounted for by God attachment.</a:t>
            </a:r>
          </a:p>
          <a:p>
            <a:pPr indent="457200"/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These results support the assertions of previous research that religiosity is positively associated with self-control (Zell &amp; Baumeister, 2013; Watterson &amp;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Giesler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2012). The relationship a religious individual perceives to have with God can predict levels of self-control. A god or God acting as a “secure base” for a securely attached individual may contribute to greater willpower and self-monitoring, while individuals insecurely attached to God display fewer of these behaviors. 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/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	The results from this study suggest that after controlling for sex, age, and adult attachment style, an individual’s attachment style to God predicts self-control. Further research should investigate these factors in populations outside of the U.S. and in non-Christian religions. </a:t>
            </a:r>
          </a:p>
        </p:txBody>
      </p:sp>
      <p:sp>
        <p:nvSpPr>
          <p:cNvPr id="96" name="Google Shape;96;p13"/>
          <p:cNvSpPr txBox="1"/>
          <p:nvPr/>
        </p:nvSpPr>
        <p:spPr>
          <a:xfrm>
            <a:off x="37490400" y="14706600"/>
            <a:ext cx="12954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0" y="0"/>
            <a:ext cx="51206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0" y="0"/>
            <a:ext cx="51206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3000" y="649144"/>
            <a:ext cx="4755984" cy="358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3"/>
          <p:cNvSpPr/>
          <p:nvPr/>
        </p:nvSpPr>
        <p:spPr>
          <a:xfrm>
            <a:off x="2286000" y="26100677"/>
            <a:ext cx="30047722" cy="10241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00" tIns="914100" rIns="914100" bIns="914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b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30708600" y="15366463"/>
            <a:ext cx="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18135600" y="4788629"/>
            <a:ext cx="13969521" cy="6376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D59389-255A-420C-AA37-DA0B565DC064}"/>
              </a:ext>
            </a:extLst>
          </p:cNvPr>
          <p:cNvSpPr txBox="1"/>
          <p:nvPr/>
        </p:nvSpPr>
        <p:spPr>
          <a:xfrm>
            <a:off x="2133599" y="16730744"/>
            <a:ext cx="14351001" cy="1455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Amazon’s Mechanical Turk was used to collect data from participants, 695 of whom passed attention checks. Participants who did not pass attention checks were eliminated from the data. Participants included </a:t>
            </a:r>
            <a:r>
              <a:rPr lang="en-US" sz="40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301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females and </a:t>
            </a:r>
            <a:r>
              <a:rPr lang="en-US" sz="4000" dirty="0">
                <a:solidFill>
                  <a:schemeClr val="bg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394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males. Ages ranged from 18 to 78. Of the participant group, 471 identified as theists. Participants who passed attention checks received $1.00 compensation for completing the study.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Self-Control.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Participants completed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Brief Self-Control Scale (Maloney,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Grawitch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&amp; Barber, 2012), which assesses self-control, focusing on ability to maintain attention and resist temptation. Participants also completed the Dispositional Self Control Scale (Ein-Gar &amp;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Sagiv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2014), which measures an individual’s ability to resist both doing wrong and not doing right.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7200"/>
            <a:r>
              <a:rPr lang="en-US" sz="4000" i="1" dirty="0">
                <a:latin typeface="Times New Roman" panose="02020603050405020304" pitchFamily="18" charset="0"/>
                <a:ea typeface="Calibri" panose="020F0502020204030204" pitchFamily="34" charset="0"/>
              </a:rPr>
              <a:t>Attachment.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Participants completed two sections of the 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Experiences in Close Relationships-Relationship Survey (Fraley, Heffernan, </a:t>
            </a:r>
            <a:r>
              <a:rPr lang="en-US" sz="4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Vicary</a:t>
            </a:r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&amp; Brumbaugh, 2011), which assesses avoidant and anxious attachment to one’s best friend and romantic partner. Participants also completed the the Attachment to God Inventory (Beck &amp; McDonald, 2004), which measures anxious and avoidant God attachment.</a:t>
            </a:r>
            <a:endParaRPr lang="en-US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1E377C-FAC5-43E3-AE19-D6433B71FE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1561" y="457200"/>
            <a:ext cx="4956478" cy="3834716"/>
          </a:xfrm>
          <a:prstGeom prst="rect">
            <a:avLst/>
          </a:prstGeom>
        </p:spPr>
      </p:pic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35BD88F-C811-456C-99A4-521E33CCE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44496"/>
              </p:ext>
            </p:extLst>
          </p:nvPr>
        </p:nvGraphicFramePr>
        <p:xfrm>
          <a:off x="18135600" y="13807453"/>
          <a:ext cx="13868398" cy="6751744"/>
        </p:xfrm>
        <a:graphic>
          <a:graphicData uri="http://schemas.openxmlformats.org/drawingml/2006/table">
            <a:tbl>
              <a:tblPr firstRow="1" firstCol="1" bandRow="1"/>
              <a:tblGrid>
                <a:gridCol w="4740639">
                  <a:extLst>
                    <a:ext uri="{9D8B030D-6E8A-4147-A177-3AD203B41FA5}">
                      <a16:colId xmlns:a16="http://schemas.microsoft.com/office/drawing/2014/main" val="2038785744"/>
                    </a:ext>
                  </a:extLst>
                </a:gridCol>
                <a:gridCol w="1409022">
                  <a:extLst>
                    <a:ext uri="{9D8B030D-6E8A-4147-A177-3AD203B41FA5}">
                      <a16:colId xmlns:a16="http://schemas.microsoft.com/office/drawing/2014/main" val="3515612566"/>
                    </a:ext>
                  </a:extLst>
                </a:gridCol>
                <a:gridCol w="1409022">
                  <a:extLst>
                    <a:ext uri="{9D8B030D-6E8A-4147-A177-3AD203B41FA5}">
                      <a16:colId xmlns:a16="http://schemas.microsoft.com/office/drawing/2014/main" val="2385205339"/>
                    </a:ext>
                  </a:extLst>
                </a:gridCol>
                <a:gridCol w="1261943">
                  <a:extLst>
                    <a:ext uri="{9D8B030D-6E8A-4147-A177-3AD203B41FA5}">
                      <a16:colId xmlns:a16="http://schemas.microsoft.com/office/drawing/2014/main" val="1459254113"/>
                    </a:ext>
                  </a:extLst>
                </a:gridCol>
                <a:gridCol w="1261943">
                  <a:extLst>
                    <a:ext uri="{9D8B030D-6E8A-4147-A177-3AD203B41FA5}">
                      <a16:colId xmlns:a16="http://schemas.microsoft.com/office/drawing/2014/main" val="2882365803"/>
                    </a:ext>
                  </a:extLst>
                </a:gridCol>
                <a:gridCol w="1261943">
                  <a:extLst>
                    <a:ext uri="{9D8B030D-6E8A-4147-A177-3AD203B41FA5}">
                      <a16:colId xmlns:a16="http://schemas.microsoft.com/office/drawing/2014/main" val="276956960"/>
                    </a:ext>
                  </a:extLst>
                </a:gridCol>
                <a:gridCol w="1261943">
                  <a:extLst>
                    <a:ext uri="{9D8B030D-6E8A-4147-A177-3AD203B41FA5}">
                      <a16:colId xmlns:a16="http://schemas.microsoft.com/office/drawing/2014/main" val="2773733421"/>
                    </a:ext>
                  </a:extLst>
                </a:gridCol>
                <a:gridCol w="1261943">
                  <a:extLst>
                    <a:ext uri="{9D8B030D-6E8A-4147-A177-3AD203B41FA5}">
                      <a16:colId xmlns:a16="http://schemas.microsoft.com/office/drawing/2014/main" val="3376347800"/>
                    </a:ext>
                  </a:extLst>
                </a:gridCol>
              </a:tblGrid>
              <a:tr h="478023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Table 1.</a:t>
                      </a:r>
                      <a:r>
                        <a:rPr lang="en-US" sz="300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3000" b="1" i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Pearson Product-Moment Correlation Coefficients</a:t>
                      </a:r>
                      <a:endParaRPr lang="en-US" sz="30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b="1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095852"/>
                  </a:ext>
                </a:extLst>
              </a:tr>
              <a:tr h="650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4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5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885517"/>
                  </a:ext>
                </a:extLst>
              </a:tr>
              <a:tr h="61823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1. Self-Control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000295"/>
                  </a:ext>
                </a:extLst>
              </a:tr>
              <a:tr h="650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2. Dispositional Self-Control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.792*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794015"/>
                  </a:ext>
                </a:extLst>
              </a:tr>
              <a:tr h="650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3. Romantic Avoidance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-.432*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-.471*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2610912"/>
                  </a:ext>
                </a:extLst>
              </a:tr>
              <a:tr h="650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4. Romantic Anxiety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-.638*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-.560*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.617*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444140"/>
                  </a:ext>
                </a:extLst>
              </a:tr>
              <a:tr h="6500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5. Friend Avoidance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-.328*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-.349*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.548*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.395*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1968900"/>
                  </a:ext>
                </a:extLst>
              </a:tr>
              <a:tr h="6493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6. Friend Anxiety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-.596*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-.548*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.548*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.813*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.527*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14341"/>
                  </a:ext>
                </a:extLst>
              </a:tr>
              <a:tr h="6493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7.  ATG Avoidance**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-.378*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-.282*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.327*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.367*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.281*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.338*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3999038"/>
                  </a:ext>
                </a:extLst>
              </a:tr>
              <a:tr h="6493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u="sng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8.  ATG Anxiety**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-.575*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-.522*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.499*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.730*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.363*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.725*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.299*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028854"/>
                  </a:ext>
                </a:extLst>
              </a:tr>
              <a:tr h="457276">
                <a:tc gridSpan="6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3000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3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&lt; .001   **Correlations among theists only</a:t>
                      </a:r>
                      <a:endParaRPr lang="en-US" sz="3000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effectLst/>
                        <a:latin typeface="Cambria" panose="020405030504060302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000" dirty="0">
                        <a:effectLst/>
                        <a:latin typeface="+mn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355933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7B433C8-F082-46AA-BE36-B1790BA3D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501940"/>
              </p:ext>
            </p:extLst>
          </p:nvPr>
        </p:nvGraphicFramePr>
        <p:xfrm>
          <a:off x="18135600" y="20847637"/>
          <a:ext cx="13990321" cy="7132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20984">
                  <a:extLst>
                    <a:ext uri="{9D8B030D-6E8A-4147-A177-3AD203B41FA5}">
                      <a16:colId xmlns:a16="http://schemas.microsoft.com/office/drawing/2014/main" val="2265883868"/>
                    </a:ext>
                  </a:extLst>
                </a:gridCol>
                <a:gridCol w="2002391">
                  <a:extLst>
                    <a:ext uri="{9D8B030D-6E8A-4147-A177-3AD203B41FA5}">
                      <a16:colId xmlns:a16="http://schemas.microsoft.com/office/drawing/2014/main" val="675185027"/>
                    </a:ext>
                  </a:extLst>
                </a:gridCol>
                <a:gridCol w="1907039">
                  <a:extLst>
                    <a:ext uri="{9D8B030D-6E8A-4147-A177-3AD203B41FA5}">
                      <a16:colId xmlns:a16="http://schemas.microsoft.com/office/drawing/2014/main" val="4166796265"/>
                    </a:ext>
                  </a:extLst>
                </a:gridCol>
                <a:gridCol w="2654260">
                  <a:extLst>
                    <a:ext uri="{9D8B030D-6E8A-4147-A177-3AD203B41FA5}">
                      <a16:colId xmlns:a16="http://schemas.microsoft.com/office/drawing/2014/main" val="1474966374"/>
                    </a:ext>
                  </a:extLst>
                </a:gridCol>
                <a:gridCol w="1713305">
                  <a:extLst>
                    <a:ext uri="{9D8B030D-6E8A-4147-A177-3AD203B41FA5}">
                      <a16:colId xmlns:a16="http://schemas.microsoft.com/office/drawing/2014/main" val="2513616959"/>
                    </a:ext>
                  </a:extLst>
                </a:gridCol>
                <a:gridCol w="1985794">
                  <a:extLst>
                    <a:ext uri="{9D8B030D-6E8A-4147-A177-3AD203B41FA5}">
                      <a16:colId xmlns:a16="http://schemas.microsoft.com/office/drawing/2014/main" val="1986902997"/>
                    </a:ext>
                  </a:extLst>
                </a:gridCol>
                <a:gridCol w="2106548">
                  <a:extLst>
                    <a:ext uri="{9D8B030D-6E8A-4147-A177-3AD203B41FA5}">
                      <a16:colId xmlns:a16="http://schemas.microsoft.com/office/drawing/2014/main" val="416563290"/>
                    </a:ext>
                  </a:extLst>
                </a:gridCol>
              </a:tblGrid>
              <a:tr h="0">
                <a:tc gridSpan="7"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2.  Variance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Accounted for in Self-Control</a:t>
                      </a:r>
                      <a:endParaRPr lang="en-US" sz="3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u="sng" baseline="30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u="sng" baseline="30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i="1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3000" i="1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i="1" u="sng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4731851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∆R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Subscale</a:t>
                      </a: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Beta</a:t>
                      </a:r>
                      <a:endParaRPr lang="en-US" sz="3000" i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Equation </a:t>
                      </a:r>
                      <a:r>
                        <a:rPr lang="en-US" sz="3000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∆R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3000" u="sng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3000" i="1" u="sng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0735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16.22**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9257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.244**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0228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201078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2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.435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.37**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Romantic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Avd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-.023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59.590**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75.96**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51473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Romantic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-.439**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6860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 Avoid.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-.049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04232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 Anxiety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-.184**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976070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95756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.470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.035**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 Avoid.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-.163**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51.199**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15.25**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086251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 Anxiety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-.173**</a:t>
                      </a: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5F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20439"/>
                  </a:ext>
                </a:extLst>
              </a:tr>
              <a:tr h="54254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*p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 .05    **</a:t>
                      </a:r>
                      <a:r>
                        <a:rPr lang="en-US" sz="3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.01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769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F29E8D8-BE3A-4399-ADB9-564BF30F67A4}"/>
              </a:ext>
            </a:extLst>
          </p:cNvPr>
          <p:cNvSpPr txBox="1"/>
          <p:nvPr/>
        </p:nvSpPr>
        <p:spPr>
          <a:xfrm>
            <a:off x="2133599" y="31706996"/>
            <a:ext cx="1435100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4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</a:t>
            </a:r>
          </a:p>
          <a:p>
            <a:pPr lvl="0" algn="ctr"/>
            <a:endParaRPr lang="en-US" sz="16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/>
            <a:r>
              <a:rPr lang="en-US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Correlations between study variables can be found in Table 1. Two hierarchical multiple regression analyses were performed; one on self-control, and the other on dispositional self-control. In each analysis, sex and age were entered in Step 1, the four adult 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attachment variables (avoidant and anxious attachment to romantic </a:t>
            </a:r>
            <a:endParaRPr lang="en-US" sz="40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/>
            <a:r>
              <a:rPr lang="en-US" sz="8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lang="en-US" sz="4000" dirty="0"/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79B0EB8-5CC8-1149-91A5-2C63BBDC7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797417"/>
              </p:ext>
            </p:extLst>
          </p:nvPr>
        </p:nvGraphicFramePr>
        <p:xfrm>
          <a:off x="18154745" y="28599348"/>
          <a:ext cx="13913085" cy="71323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16472">
                  <a:extLst>
                    <a:ext uri="{9D8B030D-6E8A-4147-A177-3AD203B41FA5}">
                      <a16:colId xmlns:a16="http://schemas.microsoft.com/office/drawing/2014/main" val="2265883868"/>
                    </a:ext>
                  </a:extLst>
                </a:gridCol>
                <a:gridCol w="1996817">
                  <a:extLst>
                    <a:ext uri="{9D8B030D-6E8A-4147-A177-3AD203B41FA5}">
                      <a16:colId xmlns:a16="http://schemas.microsoft.com/office/drawing/2014/main" val="675185027"/>
                    </a:ext>
                  </a:extLst>
                </a:gridCol>
                <a:gridCol w="1901730">
                  <a:extLst>
                    <a:ext uri="{9D8B030D-6E8A-4147-A177-3AD203B41FA5}">
                      <a16:colId xmlns:a16="http://schemas.microsoft.com/office/drawing/2014/main" val="4166796265"/>
                    </a:ext>
                  </a:extLst>
                </a:gridCol>
                <a:gridCol w="2608580">
                  <a:extLst>
                    <a:ext uri="{9D8B030D-6E8A-4147-A177-3AD203B41FA5}">
                      <a16:colId xmlns:a16="http://schemas.microsoft.com/office/drawing/2014/main" val="1474966374"/>
                    </a:ext>
                  </a:extLst>
                </a:gridCol>
                <a:gridCol w="1731172">
                  <a:extLst>
                    <a:ext uri="{9D8B030D-6E8A-4147-A177-3AD203B41FA5}">
                      <a16:colId xmlns:a16="http://schemas.microsoft.com/office/drawing/2014/main" val="2513616959"/>
                    </a:ext>
                  </a:extLst>
                </a:gridCol>
                <a:gridCol w="1957630">
                  <a:extLst>
                    <a:ext uri="{9D8B030D-6E8A-4147-A177-3AD203B41FA5}">
                      <a16:colId xmlns:a16="http://schemas.microsoft.com/office/drawing/2014/main" val="1986902997"/>
                    </a:ext>
                  </a:extLst>
                </a:gridCol>
                <a:gridCol w="2100684">
                  <a:extLst>
                    <a:ext uri="{9D8B030D-6E8A-4147-A177-3AD203B41FA5}">
                      <a16:colId xmlns:a16="http://schemas.microsoft.com/office/drawing/2014/main" val="416563290"/>
                    </a:ext>
                  </a:extLst>
                </a:gridCol>
              </a:tblGrid>
              <a:tr h="257191">
                <a:tc gridSpan="7"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3.  Variance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Accounted for in Dispositional Self-Control</a:t>
                      </a:r>
                      <a:endParaRPr lang="en-US" sz="3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u="sng" baseline="30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u="sng" baseline="30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i="1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3000" i="1" u="sng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i="1" u="sng" baseline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4731851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∆R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Subscale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Beta</a:t>
                      </a:r>
                      <a:endParaRPr lang="en-US" sz="3000" i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Equation </a:t>
                      </a:r>
                      <a:r>
                        <a:rPr lang="en-US" sz="3000" i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∆R</a:t>
                      </a:r>
                      <a:r>
                        <a:rPr lang="en-US" sz="3000" u="sng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3000" u="sng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3000" i="1" u="sng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00735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.101*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22.617**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79257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.273**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00228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201078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.377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.289**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Romantic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Avd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-.147*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46.749**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53.81**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251473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Romantic </a:t>
                      </a:r>
                      <a:r>
                        <a:rPr lang="en-US" sz="3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-.257**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68606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 Avoid.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-.057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404232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 Anxiety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-.194*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4976070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95756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Step 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.388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.011*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 Avoid.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-.060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36.634**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4.15*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086251"/>
                  </a:ext>
                </a:extLst>
              </a:tr>
              <a:tr h="542544"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God Anxiety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-.142*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720439"/>
                  </a:ext>
                </a:extLst>
              </a:tr>
              <a:tr h="542544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*p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 .05    **</a:t>
                      </a:r>
                      <a:r>
                        <a:rPr lang="en-US" sz="30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&lt;</a:t>
                      </a:r>
                      <a:r>
                        <a:rPr lang="en-US" sz="3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.001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33CC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1769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</TotalTime>
  <Words>1556</Words>
  <Application>Microsoft Office PowerPoint</Application>
  <PresentationFormat>Custom</PresentationFormat>
  <Paragraphs>177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Mincho</vt:lpstr>
      <vt:lpstr>Arial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Deihl</dc:creator>
  <cp:lastModifiedBy>David Njus</cp:lastModifiedBy>
  <cp:revision>86</cp:revision>
  <cp:lastPrinted>2019-04-06T20:00:02Z</cp:lastPrinted>
  <dcterms:modified xsi:type="dcterms:W3CDTF">2021-08-17T15:52:22Z</dcterms:modified>
</cp:coreProperties>
</file>