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51206400" cy="38404800"/>
  <p:notesSz cx="9296400" cy="7010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15:clr>
            <a:srgbClr val="A4A3A4"/>
          </p15:clr>
        </p15:guide>
        <p15:guide id="2" pos="8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C914416-65E3-470F-BC8D-48FDC51E0CC6}">
  <a:tblStyle styleId="{AC914416-65E3-470F-BC8D-48FDC51E0CC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AC52CCB-3F1A-4495-8E2A-D079F152EB6B}" styleName="Table_1">
    <a:wholeTbl>
      <a:tcTxStyle b="off" i="off">
        <a:font>
          <a:latin typeface="Times New Roman"/>
          <a:ea typeface="Times New Roman"/>
          <a:cs typeface="Times New Roman"/>
        </a:font>
        <a:schemeClr val="dk1"/>
      </a:tcTxStyle>
      <a:tcStyle>
        <a:tcBdr>
          <a:left>
            <a:ln w="12700" cap="flat" cmpd="sng">
              <a:solidFill>
                <a:schemeClr val="accent2"/>
              </a:solidFill>
              <a:prstDash val="solid"/>
              <a:round/>
              <a:headEnd type="none" w="sm" len="sm"/>
              <a:tailEnd type="none" w="sm" len="sm"/>
            </a:ln>
          </a:left>
          <a:right>
            <a:ln w="12700" cap="flat" cmpd="sng">
              <a:solidFill>
                <a:schemeClr val="accent2"/>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12700" cap="flat" cmpd="sng">
              <a:solidFill>
                <a:schemeClr val="accent2"/>
              </a:solidFill>
              <a:prstDash val="solid"/>
              <a:round/>
              <a:headEnd type="none" w="sm" len="sm"/>
              <a:tailEnd type="none" w="sm" len="sm"/>
            </a:ln>
          </a:insideH>
          <a:insideV>
            <a:ln w="12700" cap="flat" cmpd="sng">
              <a:solidFill>
                <a:schemeClr val="accent2"/>
              </a:solidFill>
              <a:prstDash val="solid"/>
              <a:round/>
              <a:headEnd type="none" w="sm" len="sm"/>
              <a:tailEnd type="none" w="sm" len="sm"/>
            </a:ln>
          </a:insideV>
        </a:tcBdr>
        <a:fill>
          <a:solidFill>
            <a:srgbClr val="FFFFFF">
              <a:alpha val="0"/>
            </a:srgbClr>
          </a:solidFill>
        </a:fill>
      </a:tcStyle>
    </a:wholeTbl>
    <a:band1H>
      <a:tcTxStyle/>
      <a:tcStyle>
        <a:tcBdr/>
        <a:fill>
          <a:solidFill>
            <a:schemeClr val="accent2">
              <a:alpha val="20000"/>
            </a:schemeClr>
          </a:solidFill>
        </a:fill>
      </a:tcStyle>
    </a:band1H>
    <a:band2H>
      <a:tcTxStyle/>
      <a:tcStyle>
        <a:tcBdr/>
      </a:tcStyle>
    </a:band2H>
    <a:band1V>
      <a:tcTxStyle/>
      <a:tcStyle>
        <a:tcBdr/>
        <a:fill>
          <a:solidFill>
            <a:schemeClr val="accent2">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2"/>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2"/>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578AF678-0DAD-433B-AFDF-4805D6DD82AE}" styleName="Table_2">
    <a:wholeTbl>
      <a:tcTxStyle b="off" i="off">
        <a:font>
          <a:latin typeface="Times New Roman"/>
          <a:ea typeface="Times New Roman"/>
          <a:cs typeface="Times New Roman"/>
        </a:font>
        <a:schemeClr val="dk1"/>
      </a:tcTxStyle>
      <a:tcStyle>
        <a:tcBdr>
          <a:left>
            <a:ln w="12700" cap="flat" cmpd="sng">
              <a:solidFill>
                <a:schemeClr val="accent1"/>
              </a:solidFill>
              <a:prstDash val="solid"/>
              <a:round/>
              <a:headEnd type="none" w="sm" len="sm"/>
              <a:tailEnd type="none" w="sm" len="sm"/>
            </a:ln>
          </a:left>
          <a:right>
            <a:ln w="12700" cap="flat" cmpd="sng">
              <a:solidFill>
                <a:schemeClr val="accent1"/>
              </a:solidFill>
              <a:prstDash val="solid"/>
              <a:round/>
              <a:headEnd type="none" w="sm" len="sm"/>
              <a:tailEnd type="none" w="sm" len="sm"/>
            </a:ln>
          </a:right>
          <a:top>
            <a:ln w="12700" cap="flat" cmpd="sng">
              <a:solidFill>
                <a:schemeClr val="accent1"/>
              </a:solidFill>
              <a:prstDash val="solid"/>
              <a:round/>
              <a:headEnd type="none" w="sm" len="sm"/>
              <a:tailEnd type="none" w="sm" len="sm"/>
            </a:ln>
          </a:top>
          <a:bottom>
            <a:ln w="12700" cap="flat" cmpd="sng">
              <a:solidFill>
                <a:schemeClr val="accent1"/>
              </a:solidFill>
              <a:prstDash val="solid"/>
              <a:round/>
              <a:headEnd type="none" w="sm" len="sm"/>
              <a:tailEnd type="none" w="sm" len="sm"/>
            </a:ln>
          </a:bottom>
          <a:insideH>
            <a:ln w="12700" cap="flat" cmpd="sng">
              <a:solidFill>
                <a:schemeClr val="accent1"/>
              </a:solidFill>
              <a:prstDash val="solid"/>
              <a:round/>
              <a:headEnd type="none" w="sm" len="sm"/>
              <a:tailEnd type="none" w="sm" len="sm"/>
            </a:ln>
          </a:insideH>
          <a:insideV>
            <a:ln w="12700" cap="flat" cmpd="sng">
              <a:solidFill>
                <a:schemeClr val="accent1"/>
              </a:solidFill>
              <a:prstDash val="solid"/>
              <a:round/>
              <a:headEnd type="none" w="sm" len="sm"/>
              <a:tailEnd type="none" w="sm" len="sm"/>
            </a:ln>
          </a:insideV>
        </a:tcBdr>
        <a:fill>
          <a:solidFill>
            <a:srgbClr val="FFFFFF">
              <a:alpha val="0"/>
            </a:srgbClr>
          </a:solidFill>
        </a:fill>
      </a:tcStyle>
    </a:wholeTbl>
    <a:band1H>
      <a:tcTxStyle/>
      <a:tcStyle>
        <a:tcBdr/>
        <a:fill>
          <a:solidFill>
            <a:schemeClr val="accent1">
              <a:alpha val="20000"/>
            </a:schemeClr>
          </a:solidFill>
        </a:fill>
      </a:tcStyle>
    </a:band1H>
    <a:band2H>
      <a:tcTxStyle/>
      <a:tcStyle>
        <a:tcBdr/>
      </a:tcStyle>
    </a:band2H>
    <a:band1V>
      <a:tcTxStyle/>
      <a:tcStyle>
        <a:tcBdr/>
        <a:fill>
          <a:solidFill>
            <a:schemeClr val="accent1">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1"/>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1"/>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21" d="100"/>
          <a:sy n="21" d="100"/>
        </p:scale>
        <p:origin x="1470" y="60"/>
      </p:cViewPr>
      <p:guideLst>
        <p:guide orient="horz"/>
        <p:guide pos="8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1"/>
            <a:ext cx="4028361" cy="350579"/>
          </a:xfrm>
          <a:prstGeom prst="rect">
            <a:avLst/>
          </a:prstGeom>
          <a:noFill/>
          <a:ln>
            <a:noFill/>
          </a:ln>
        </p:spPr>
        <p:txBody>
          <a:bodyPr spcFirstLastPara="1" wrap="square" lIns="17373" tIns="8698" rIns="17373" bIns="8698" anchor="t" anchorCtr="0"/>
          <a:lstStyle>
            <a:lvl1pPr marR="0" lvl="0" algn="l"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5265956" y="1"/>
            <a:ext cx="4028361" cy="350579"/>
          </a:xfrm>
          <a:prstGeom prst="rect">
            <a:avLst/>
          </a:prstGeom>
          <a:noFill/>
          <a:ln>
            <a:noFill/>
          </a:ln>
        </p:spPr>
        <p:txBody>
          <a:bodyPr spcFirstLastPara="1" wrap="square" lIns="17373" tIns="8698" rIns="17373" bIns="8698" anchor="t" anchorCtr="0"/>
          <a:lstStyle>
            <a:lvl1pPr marR="0" lvl="0" algn="r"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2895600" y="525463"/>
            <a:ext cx="3505200" cy="2628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29762" y="3329914"/>
            <a:ext cx="7436881" cy="3154621"/>
          </a:xfrm>
          <a:prstGeom prst="rect">
            <a:avLst/>
          </a:prstGeom>
          <a:noFill/>
          <a:ln>
            <a:noFill/>
          </a:ln>
        </p:spPr>
        <p:txBody>
          <a:bodyPr spcFirstLastPara="1" wrap="square" lIns="17373" tIns="8698" rIns="17373" bIns="8698"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6658638"/>
            <a:ext cx="4028361" cy="350579"/>
          </a:xfrm>
          <a:prstGeom prst="rect">
            <a:avLst/>
          </a:prstGeom>
          <a:noFill/>
          <a:ln>
            <a:noFill/>
          </a:ln>
        </p:spPr>
        <p:txBody>
          <a:bodyPr spcFirstLastPara="1" wrap="square" lIns="17373" tIns="8698" rIns="17373" bIns="8698" anchor="b" anchorCtr="0"/>
          <a:lstStyle>
            <a:lvl1pPr marR="0" lvl="0" algn="l"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5265956" y="6658638"/>
            <a:ext cx="4028361" cy="350579"/>
          </a:xfrm>
          <a:prstGeom prst="rect">
            <a:avLst/>
          </a:prstGeom>
          <a:noFill/>
          <a:ln>
            <a:noFill/>
          </a:ln>
        </p:spPr>
        <p:txBody>
          <a:bodyPr spcFirstLastPara="1" wrap="square" lIns="17373" tIns="8698" rIns="17373" bIns="8698" anchor="b" anchorCtr="0">
            <a:noAutofit/>
          </a:bodyPr>
          <a:lstStyle/>
          <a:p>
            <a:pPr algn="r"/>
            <a:fld id="{00000000-1234-1234-1234-123412341234}" type="slidenum">
              <a:rPr lang="en-US" sz="200" smtClean="0">
                <a:solidFill>
                  <a:schemeClr val="dk1"/>
                </a:solidFill>
                <a:latin typeface="Times New Roman"/>
                <a:ea typeface="Times New Roman"/>
                <a:cs typeface="Times New Roman"/>
                <a:sym typeface="Times New Roman"/>
              </a:rPr>
              <a:pPr algn="r"/>
              <a:t>‹#›</a:t>
            </a:fld>
            <a:endParaRPr lang="en-US" sz="200">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895600" y="525463"/>
            <a:ext cx="3505200" cy="2628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929762" y="3329914"/>
            <a:ext cx="7436881" cy="3154621"/>
          </a:xfrm>
          <a:prstGeom prst="rect">
            <a:avLst/>
          </a:prstGeom>
          <a:noFill/>
          <a:ln>
            <a:noFill/>
          </a:ln>
        </p:spPr>
        <p:txBody>
          <a:bodyPr spcFirstLastPara="1" wrap="square" lIns="17373" tIns="8698" rIns="17373" bIns="8698" anchor="t" anchorCtr="0">
            <a:noAutofit/>
          </a:bodyPr>
          <a:lstStyle/>
          <a:p>
            <a:pPr marL="0" indent="0"/>
            <a:endParaRPr/>
          </a:p>
        </p:txBody>
      </p:sp>
      <p:sp>
        <p:nvSpPr>
          <p:cNvPr id="87" name="Google Shape;87;p1:notes"/>
          <p:cNvSpPr txBox="1">
            <a:spLocks noGrp="1"/>
          </p:cNvSpPr>
          <p:nvPr>
            <p:ph type="sldNum" idx="12"/>
          </p:nvPr>
        </p:nvSpPr>
        <p:spPr>
          <a:xfrm>
            <a:off x="5265956" y="6658638"/>
            <a:ext cx="4028361" cy="350579"/>
          </a:xfrm>
          <a:prstGeom prst="rect">
            <a:avLst/>
          </a:prstGeom>
          <a:noFill/>
          <a:ln>
            <a:noFill/>
          </a:ln>
        </p:spPr>
        <p:txBody>
          <a:bodyPr spcFirstLastPara="1" wrap="square" lIns="17373" tIns="8698" rIns="17373" bIns="8698" anchor="b" anchorCtr="0">
            <a:noAutofit/>
          </a:bodyPr>
          <a:lstStyle/>
          <a:p>
            <a:pPr algn="r"/>
            <a:fld id="{00000000-1234-1234-1234-123412341234}" type="slidenum">
              <a:rPr lang="en-US"/>
              <a:pPr algn="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14081919" y="853281"/>
            <a:ext cx="23042562" cy="43526075"/>
          </a:xfrm>
          <a:prstGeom prst="rect">
            <a:avLst/>
          </a:prstGeom>
          <a:noFill/>
          <a:ln>
            <a:noFill/>
          </a:ln>
        </p:spPr>
        <p:txBody>
          <a:bodyPr spcFirstLastPara="1" wrap="square" lIns="522500" tIns="261250" rIns="522500" bIns="26125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26564432" y="13335793"/>
            <a:ext cx="30722886" cy="10880725"/>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4725195" y="2529681"/>
            <a:ext cx="30722886" cy="32492949"/>
          </a:xfrm>
          <a:prstGeom prst="rect">
            <a:avLst/>
          </a:prstGeom>
          <a:noFill/>
          <a:ln>
            <a:noFill/>
          </a:ln>
        </p:spPr>
        <p:txBody>
          <a:bodyPr spcFirstLastPara="1" wrap="square" lIns="522500" tIns="261250" rIns="522500" bIns="26125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3840163" y="11930063"/>
            <a:ext cx="43526075" cy="8232775"/>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 name="Google Shape;21;p3"/>
          <p:cNvSpPr txBox="1">
            <a:spLocks noGrp="1"/>
          </p:cNvSpPr>
          <p:nvPr>
            <p:ph type="subTitle" idx="1"/>
          </p:nvPr>
        </p:nvSpPr>
        <p:spPr>
          <a:xfrm>
            <a:off x="7680325" y="21763038"/>
            <a:ext cx="35845751" cy="9813925"/>
          </a:xfrm>
          <a:prstGeom prst="rect">
            <a:avLst/>
          </a:prstGeom>
          <a:noFill/>
          <a:ln>
            <a:noFill/>
          </a:ln>
        </p:spPr>
        <p:txBody>
          <a:bodyPr spcFirstLastPara="1" wrap="square" lIns="522500" tIns="261250" rIns="522500" bIns="261250" anchor="t" anchorCtr="0"/>
          <a:lstStyle>
            <a:lvl1pPr lvl="0" algn="ctr">
              <a:spcBef>
                <a:spcPts val="3660"/>
              </a:spcBef>
              <a:spcAft>
                <a:spcPts val="0"/>
              </a:spcAft>
              <a:buClr>
                <a:schemeClr val="dk1"/>
              </a:buClr>
              <a:buSzPts val="18300"/>
              <a:buFont typeface="Times New Roman"/>
              <a:buNone/>
              <a:defRPr/>
            </a:lvl1pPr>
            <a:lvl2pPr lvl="1" algn="ctr">
              <a:spcBef>
                <a:spcPts val="3200"/>
              </a:spcBef>
              <a:spcAft>
                <a:spcPts val="0"/>
              </a:spcAft>
              <a:buClr>
                <a:schemeClr val="dk1"/>
              </a:buClr>
              <a:buSzPts val="16000"/>
              <a:buFont typeface="Times New Roman"/>
              <a:buNone/>
              <a:defRPr/>
            </a:lvl2pPr>
            <a:lvl3pPr lvl="2" algn="ctr">
              <a:spcBef>
                <a:spcPts val="2740"/>
              </a:spcBef>
              <a:spcAft>
                <a:spcPts val="0"/>
              </a:spcAft>
              <a:buClr>
                <a:schemeClr val="dk1"/>
              </a:buClr>
              <a:buSzPts val="13700"/>
              <a:buFont typeface="Times New Roman"/>
              <a:buNone/>
              <a:defRPr/>
            </a:lvl3pPr>
            <a:lvl4pPr lvl="3" algn="ctr">
              <a:spcBef>
                <a:spcPts val="2280"/>
              </a:spcBef>
              <a:spcAft>
                <a:spcPts val="0"/>
              </a:spcAft>
              <a:buClr>
                <a:schemeClr val="dk1"/>
              </a:buClr>
              <a:buSzPts val="11400"/>
              <a:buFont typeface="Times New Roman"/>
              <a:buNone/>
              <a:defRPr/>
            </a:lvl4pPr>
            <a:lvl5pPr lvl="4" algn="ctr">
              <a:spcBef>
                <a:spcPts val="2280"/>
              </a:spcBef>
              <a:spcAft>
                <a:spcPts val="0"/>
              </a:spcAft>
              <a:buClr>
                <a:schemeClr val="dk1"/>
              </a:buClr>
              <a:buSzPts val="11400"/>
              <a:buFont typeface="Times New Roman"/>
              <a:buNone/>
              <a:defRPr/>
            </a:lvl5pPr>
            <a:lvl6pPr lvl="5" algn="ctr">
              <a:spcBef>
                <a:spcPts val="2280"/>
              </a:spcBef>
              <a:spcAft>
                <a:spcPts val="0"/>
              </a:spcAft>
              <a:buClr>
                <a:schemeClr val="dk1"/>
              </a:buClr>
              <a:buSzPts val="11400"/>
              <a:buFont typeface="Times New Roman"/>
              <a:buNone/>
              <a:defRPr/>
            </a:lvl6pPr>
            <a:lvl7pPr lvl="6" algn="ctr">
              <a:spcBef>
                <a:spcPts val="2280"/>
              </a:spcBef>
              <a:spcAft>
                <a:spcPts val="0"/>
              </a:spcAft>
              <a:buClr>
                <a:schemeClr val="dk1"/>
              </a:buClr>
              <a:buSzPts val="11400"/>
              <a:buFont typeface="Times New Roman"/>
              <a:buNone/>
              <a:defRPr/>
            </a:lvl7pPr>
            <a:lvl8pPr lvl="7" algn="ctr">
              <a:spcBef>
                <a:spcPts val="2280"/>
              </a:spcBef>
              <a:spcAft>
                <a:spcPts val="0"/>
              </a:spcAft>
              <a:buClr>
                <a:schemeClr val="dk1"/>
              </a:buClr>
              <a:buSzPts val="11400"/>
              <a:buFont typeface="Times New Roman"/>
              <a:buNone/>
              <a:defRPr/>
            </a:lvl8pPr>
            <a:lvl9pPr lvl="8" algn="ctr">
              <a:spcBef>
                <a:spcPts val="2280"/>
              </a:spcBef>
              <a:spcAft>
                <a:spcPts val="0"/>
              </a:spcAft>
              <a:buClr>
                <a:schemeClr val="dk1"/>
              </a:buClr>
              <a:buSzPts val="11400"/>
              <a:buFont typeface="Times New Roman"/>
              <a:buNone/>
              <a:defRPr/>
            </a:lvl9pPr>
          </a:lstStyle>
          <a:p>
            <a:endParaRPr/>
          </a:p>
        </p:txBody>
      </p:sp>
      <p:sp>
        <p:nvSpPr>
          <p:cNvPr id="22" name="Google Shape;22;p3"/>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3840163" y="11095038"/>
            <a:ext cx="43526075" cy="23042562"/>
          </a:xfrm>
          <a:prstGeom prst="rect">
            <a:avLst/>
          </a:prstGeom>
          <a:noFill/>
          <a:ln>
            <a:noFill/>
          </a:ln>
        </p:spPr>
        <p:txBody>
          <a:bodyPr spcFirstLastPara="1" wrap="square" lIns="522500" tIns="261250" rIns="522500" bIns="26125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4044950" y="24679275"/>
            <a:ext cx="43526075" cy="7626350"/>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4044950" y="16278225"/>
            <a:ext cx="43526075" cy="8401050"/>
          </a:xfrm>
          <a:prstGeom prst="rect">
            <a:avLst/>
          </a:prstGeom>
          <a:noFill/>
          <a:ln>
            <a:noFill/>
          </a:ln>
        </p:spPr>
        <p:txBody>
          <a:bodyPr spcFirstLastPara="1" wrap="square" lIns="522500" tIns="261250" rIns="522500" bIns="261250" anchor="b" anchorCtr="0"/>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34" name="Google Shape;34;p5"/>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3840163" y="11095038"/>
            <a:ext cx="21686837" cy="23042562"/>
          </a:xfrm>
          <a:prstGeom prst="rect">
            <a:avLst/>
          </a:prstGeom>
          <a:noFill/>
          <a:ln>
            <a:noFill/>
          </a:ln>
        </p:spPr>
        <p:txBody>
          <a:bodyPr spcFirstLastPara="1" wrap="square" lIns="522500" tIns="261250" rIns="522500" bIns="261250" anchor="t" anchorCtr="0"/>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40" name="Google Shape;40;p6"/>
          <p:cNvSpPr txBox="1">
            <a:spLocks noGrp="1"/>
          </p:cNvSpPr>
          <p:nvPr>
            <p:ph type="body" idx="2"/>
          </p:nvPr>
        </p:nvSpPr>
        <p:spPr>
          <a:xfrm>
            <a:off x="25679400" y="11095038"/>
            <a:ext cx="21686839" cy="23042562"/>
          </a:xfrm>
          <a:prstGeom prst="rect">
            <a:avLst/>
          </a:prstGeom>
          <a:noFill/>
          <a:ln>
            <a:noFill/>
          </a:ln>
        </p:spPr>
        <p:txBody>
          <a:bodyPr spcFirstLastPara="1" wrap="square" lIns="522500" tIns="261250" rIns="522500" bIns="261250" anchor="t" anchorCtr="0"/>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41" name="Google Shape;41;p6"/>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2560638" y="1538288"/>
            <a:ext cx="46085126"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2560638" y="8596313"/>
            <a:ext cx="22625050" cy="3582987"/>
          </a:xfrm>
          <a:prstGeom prst="rect">
            <a:avLst/>
          </a:prstGeom>
          <a:noFill/>
          <a:ln>
            <a:noFill/>
          </a:ln>
        </p:spPr>
        <p:txBody>
          <a:bodyPr spcFirstLastPara="1" wrap="square" lIns="522500" tIns="261250" rIns="522500" bIns="261250" anchor="b" anchorCtr="0"/>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47" name="Google Shape;47;p7"/>
          <p:cNvSpPr txBox="1">
            <a:spLocks noGrp="1"/>
          </p:cNvSpPr>
          <p:nvPr>
            <p:ph type="body" idx="2"/>
          </p:nvPr>
        </p:nvSpPr>
        <p:spPr>
          <a:xfrm>
            <a:off x="2560638" y="12179300"/>
            <a:ext cx="22625050" cy="22126575"/>
          </a:xfrm>
          <a:prstGeom prst="rect">
            <a:avLst/>
          </a:prstGeom>
          <a:noFill/>
          <a:ln>
            <a:noFill/>
          </a:ln>
        </p:spPr>
        <p:txBody>
          <a:bodyPr spcFirstLastPara="1" wrap="square" lIns="522500" tIns="261250" rIns="522500" bIns="261250" anchor="t" anchorCtr="0"/>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48" name="Google Shape;48;p7"/>
          <p:cNvSpPr txBox="1">
            <a:spLocks noGrp="1"/>
          </p:cNvSpPr>
          <p:nvPr>
            <p:ph type="body" idx="3"/>
          </p:nvPr>
        </p:nvSpPr>
        <p:spPr>
          <a:xfrm>
            <a:off x="26012775" y="8596313"/>
            <a:ext cx="22632987" cy="3582987"/>
          </a:xfrm>
          <a:prstGeom prst="rect">
            <a:avLst/>
          </a:prstGeom>
          <a:noFill/>
          <a:ln>
            <a:noFill/>
          </a:ln>
        </p:spPr>
        <p:txBody>
          <a:bodyPr spcFirstLastPara="1" wrap="square" lIns="522500" tIns="261250" rIns="522500" bIns="261250" anchor="b" anchorCtr="0"/>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49" name="Google Shape;49;p7"/>
          <p:cNvSpPr txBox="1">
            <a:spLocks noGrp="1"/>
          </p:cNvSpPr>
          <p:nvPr>
            <p:ph type="body" idx="4"/>
          </p:nvPr>
        </p:nvSpPr>
        <p:spPr>
          <a:xfrm>
            <a:off x="26012775" y="12179300"/>
            <a:ext cx="22632987" cy="22126575"/>
          </a:xfrm>
          <a:prstGeom prst="rect">
            <a:avLst/>
          </a:prstGeom>
          <a:noFill/>
          <a:ln>
            <a:noFill/>
          </a:ln>
        </p:spPr>
        <p:txBody>
          <a:bodyPr spcFirstLastPara="1" wrap="square" lIns="522500" tIns="261250" rIns="522500" bIns="261250" anchor="t" anchorCtr="0"/>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50" name="Google Shape;50;p7"/>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2560638" y="1528763"/>
            <a:ext cx="16846550" cy="6507162"/>
          </a:xfrm>
          <a:prstGeom prst="rect">
            <a:avLst/>
          </a:prstGeom>
          <a:noFill/>
          <a:ln>
            <a:noFill/>
          </a:ln>
        </p:spPr>
        <p:txBody>
          <a:bodyPr spcFirstLastPara="1" wrap="square" lIns="522500" tIns="261250" rIns="522500" bIns="26125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20019963" y="1528763"/>
            <a:ext cx="28625799" cy="32777112"/>
          </a:xfrm>
          <a:prstGeom prst="rect">
            <a:avLst/>
          </a:prstGeom>
          <a:noFill/>
          <a:ln>
            <a:noFill/>
          </a:ln>
        </p:spPr>
        <p:txBody>
          <a:bodyPr spcFirstLastPara="1" wrap="square" lIns="522500" tIns="261250" rIns="522500" bIns="261250" anchor="t" anchorCtr="0"/>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61" name="Google Shape;61;p9"/>
          <p:cNvSpPr txBox="1">
            <a:spLocks noGrp="1"/>
          </p:cNvSpPr>
          <p:nvPr>
            <p:ph type="body" idx="2"/>
          </p:nvPr>
        </p:nvSpPr>
        <p:spPr>
          <a:xfrm>
            <a:off x="2560638" y="8035925"/>
            <a:ext cx="16846550" cy="26269950"/>
          </a:xfrm>
          <a:prstGeom prst="rect">
            <a:avLst/>
          </a:prstGeom>
          <a:noFill/>
          <a:ln>
            <a:noFill/>
          </a:ln>
        </p:spPr>
        <p:txBody>
          <a:bodyPr spcFirstLastPara="1" wrap="square" lIns="522500" tIns="261250" rIns="522500" bIns="261250" anchor="t" anchorCtr="0"/>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62" name="Google Shape;62;p9"/>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0036175" y="26882725"/>
            <a:ext cx="30724474" cy="3175000"/>
          </a:xfrm>
          <a:prstGeom prst="rect">
            <a:avLst/>
          </a:prstGeom>
          <a:noFill/>
          <a:ln>
            <a:noFill/>
          </a:ln>
        </p:spPr>
        <p:txBody>
          <a:bodyPr spcFirstLastPara="1" wrap="square" lIns="522500" tIns="261250" rIns="522500" bIns="26125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10036175" y="3432175"/>
            <a:ext cx="30724474" cy="23042563"/>
          </a:xfrm>
          <a:prstGeom prst="rect">
            <a:avLst/>
          </a:prstGeom>
          <a:noFill/>
          <a:ln>
            <a:noFill/>
          </a:ln>
        </p:spPr>
        <p:txBody>
          <a:bodyPr spcFirstLastPara="1" wrap="square" lIns="522500" tIns="261250" rIns="522500" bIns="261250" anchor="t" anchorCtr="0"/>
          <a:lstStyle>
            <a:lvl1pPr marR="0" lvl="0" algn="l" rtl="0">
              <a:spcBef>
                <a:spcPts val="64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68" name="Google Shape;68;p10"/>
          <p:cNvSpPr txBox="1">
            <a:spLocks noGrp="1"/>
          </p:cNvSpPr>
          <p:nvPr>
            <p:ph type="body" idx="1"/>
          </p:nvPr>
        </p:nvSpPr>
        <p:spPr>
          <a:xfrm>
            <a:off x="10036175" y="30057725"/>
            <a:ext cx="30724474" cy="4506913"/>
          </a:xfrm>
          <a:prstGeom prst="rect">
            <a:avLst/>
          </a:prstGeom>
          <a:noFill/>
          <a:ln>
            <a:noFill/>
          </a:ln>
        </p:spPr>
        <p:txBody>
          <a:bodyPr spcFirstLastPara="1" wrap="square" lIns="522500" tIns="261250" rIns="522500" bIns="261250" anchor="t" anchorCtr="0"/>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69" name="Google Shape;69;p10"/>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marR="0" lvl="0"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9pPr>
          </a:lstStyle>
          <a:p>
            <a:endParaRPr/>
          </a:p>
        </p:txBody>
      </p:sp>
      <p:sp>
        <p:nvSpPr>
          <p:cNvPr id="11" name="Google Shape;11;p1"/>
          <p:cNvSpPr txBox="1">
            <a:spLocks noGrp="1"/>
          </p:cNvSpPr>
          <p:nvPr>
            <p:ph type="body" idx="1"/>
          </p:nvPr>
        </p:nvSpPr>
        <p:spPr>
          <a:xfrm>
            <a:off x="3840163" y="11095038"/>
            <a:ext cx="43526075" cy="23042562"/>
          </a:xfrm>
          <a:prstGeom prst="rect">
            <a:avLst/>
          </a:prstGeom>
          <a:noFill/>
          <a:ln>
            <a:noFill/>
          </a:ln>
        </p:spPr>
        <p:txBody>
          <a:bodyPr spcFirstLastPara="1" wrap="square" lIns="522500" tIns="261250" rIns="522500" bIns="261250" anchor="t" anchorCtr="0"/>
          <a:lstStyle>
            <a:lvl1pPr marL="457200" marR="0" lvl="0" indent="-1390650" algn="l" rtl="0">
              <a:spcBef>
                <a:spcPts val="3660"/>
              </a:spcBef>
              <a:spcAft>
                <a:spcPts val="0"/>
              </a:spcAft>
              <a:buClr>
                <a:schemeClr val="dk1"/>
              </a:buClr>
              <a:buSzPts val="18300"/>
              <a:buFont typeface="Times New Roman"/>
              <a:buChar char="•"/>
              <a:defRPr sz="18300" b="0" i="0" u="none" strike="noStrike" cap="none">
                <a:solidFill>
                  <a:schemeClr val="dk1"/>
                </a:solidFill>
                <a:latin typeface="Times New Roman"/>
                <a:ea typeface="Times New Roman"/>
                <a:cs typeface="Times New Roman"/>
                <a:sym typeface="Times New Roman"/>
              </a:defRPr>
            </a:lvl1pPr>
            <a:lvl2pPr marL="914400" marR="0" lvl="1" indent="-1244600" algn="l" rtl="0">
              <a:spcBef>
                <a:spcPts val="3200"/>
              </a:spcBef>
              <a:spcAft>
                <a:spcPts val="0"/>
              </a:spcAft>
              <a:buClr>
                <a:schemeClr val="dk1"/>
              </a:buClr>
              <a:buSzPts val="16000"/>
              <a:buFont typeface="Times New Roman"/>
              <a:buChar char="–"/>
              <a:defRPr sz="16000" b="0" i="0" u="none" strike="noStrike" cap="none">
                <a:solidFill>
                  <a:schemeClr val="dk1"/>
                </a:solidFill>
                <a:latin typeface="Times New Roman"/>
                <a:ea typeface="Times New Roman"/>
                <a:cs typeface="Times New Roman"/>
                <a:sym typeface="Times New Roman"/>
              </a:defRPr>
            </a:lvl2pPr>
            <a:lvl3pPr marL="1371600" marR="0" lvl="2" indent="-1098550" algn="l" rtl="0">
              <a:spcBef>
                <a:spcPts val="2740"/>
              </a:spcBef>
              <a:spcAft>
                <a:spcPts val="0"/>
              </a:spcAft>
              <a:buClr>
                <a:schemeClr val="dk1"/>
              </a:buClr>
              <a:buSzPts val="13700"/>
              <a:buFont typeface="Times New Roman"/>
              <a:buChar char="•"/>
              <a:defRPr sz="13700" b="0" i="0" u="none" strike="noStrike" cap="none">
                <a:solidFill>
                  <a:schemeClr val="dk1"/>
                </a:solidFill>
                <a:latin typeface="Times New Roman"/>
                <a:ea typeface="Times New Roman"/>
                <a:cs typeface="Times New Roman"/>
                <a:sym typeface="Times New Roman"/>
              </a:defRPr>
            </a:lvl3pPr>
            <a:lvl4pPr marL="1828800" marR="0" lvl="3"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4pPr>
            <a:lvl5pPr marL="2286000" marR="0" lvl="4"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5pPr>
            <a:lvl6pPr marL="2743200" marR="0" lvl="5"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6pPr>
            <a:lvl7pPr marL="3200400" marR="0" lvl="6"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7pPr>
            <a:lvl8pPr marL="3657600" marR="0" lvl="7"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8pPr>
            <a:lvl9pPr marL="4114800" marR="0" lvl="8"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1"/>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marR="0" lvl="0" algn="l" rtl="0">
              <a:spcBef>
                <a:spcPts val="0"/>
              </a:spcBef>
              <a:spcAft>
                <a:spcPts val="0"/>
              </a:spcAft>
              <a:buSzPts val="1400"/>
              <a:buNone/>
              <a:defRPr sz="80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1"/>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marR="0" lvl="0" algn="ctr" rtl="0">
              <a:spcBef>
                <a:spcPts val="0"/>
              </a:spcBef>
              <a:spcAft>
                <a:spcPts val="0"/>
              </a:spcAft>
              <a:buSzPts val="1400"/>
              <a:buNone/>
              <a:defRPr sz="80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marR="0" lvl="0"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p:nvPr/>
        </p:nvSpPr>
        <p:spPr>
          <a:xfrm>
            <a:off x="6798644" y="691816"/>
            <a:ext cx="37673281" cy="412420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800" b="0" i="0" u="none" strike="noStrike" cap="none" dirty="0">
                <a:solidFill>
                  <a:schemeClr val="dk1"/>
                </a:solidFill>
                <a:latin typeface="Times New Roman"/>
                <a:ea typeface="Times New Roman"/>
                <a:cs typeface="Times New Roman"/>
                <a:sym typeface="Times New Roman"/>
              </a:rPr>
              <a:t>Attachment to God Predicts Self-Control and Self-Regulation</a:t>
            </a:r>
            <a:endParaRPr dirty="0"/>
          </a:p>
          <a:p>
            <a:pPr marL="0" marR="0" lvl="0" indent="0" algn="ctr" rtl="0">
              <a:spcBef>
                <a:spcPts val="0"/>
              </a:spcBef>
              <a:spcAft>
                <a:spcPts val="0"/>
              </a:spcAft>
              <a:buNone/>
            </a:pPr>
            <a:r>
              <a:rPr lang="en-US" sz="4600" b="0" i="0" u="none" strike="noStrike" cap="none" dirty="0">
                <a:solidFill>
                  <a:schemeClr val="dk1"/>
                </a:solidFill>
                <a:latin typeface="Times New Roman"/>
                <a:ea typeface="Times New Roman"/>
                <a:cs typeface="Times New Roman"/>
                <a:sym typeface="Times New Roman"/>
              </a:rPr>
              <a:t>Emma C. Deihl, David M. Njus, and Nathan Abbott</a:t>
            </a:r>
            <a:endParaRPr sz="4600" b="0" i="0" u="none" strike="noStrike" cap="none" dirty="0">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r>
              <a:rPr lang="en-US" sz="4600" b="0" i="0" u="none" strike="noStrike" cap="none" dirty="0">
                <a:solidFill>
                  <a:schemeClr val="dk1"/>
                </a:solidFill>
                <a:latin typeface="Times New Roman"/>
                <a:ea typeface="Times New Roman"/>
                <a:cs typeface="Times New Roman"/>
                <a:sym typeface="Times New Roman"/>
              </a:rPr>
              <a:t>Luther College</a:t>
            </a:r>
            <a:endParaRPr dirty="0"/>
          </a:p>
          <a:p>
            <a:pPr marL="0" marR="0" lvl="0" indent="0" algn="ctr" rtl="0">
              <a:spcBef>
                <a:spcPts val="0"/>
              </a:spcBef>
              <a:spcAft>
                <a:spcPts val="0"/>
              </a:spcAft>
              <a:buNone/>
            </a:pPr>
            <a:r>
              <a:rPr lang="en-US" sz="4600" b="0" i="1" u="none" strike="noStrike" cap="none" dirty="0">
                <a:solidFill>
                  <a:schemeClr val="dk1"/>
                </a:solidFill>
                <a:latin typeface="Times New Roman"/>
                <a:ea typeface="Times New Roman"/>
                <a:cs typeface="Times New Roman"/>
                <a:sym typeface="Times New Roman"/>
              </a:rPr>
              <a:t>Presented at the 2019 Annual Meeting of the Midwestern Psychological Association, Chicago, IL </a:t>
            </a:r>
            <a:endParaRPr dirty="0"/>
          </a:p>
          <a:p>
            <a:pPr marL="0" marR="0" lvl="0" indent="0" algn="ctr" rtl="0">
              <a:spcBef>
                <a:spcPts val="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p:txBody>
      </p:sp>
      <p:sp>
        <p:nvSpPr>
          <p:cNvPr id="91" name="Google Shape;91;p13"/>
          <p:cNvSpPr txBox="1"/>
          <p:nvPr/>
        </p:nvSpPr>
        <p:spPr>
          <a:xfrm>
            <a:off x="2133600" y="5478249"/>
            <a:ext cx="14889480" cy="11414088"/>
          </a:xfrm>
          <a:prstGeom prst="rect">
            <a:avLst/>
          </a:prstGeom>
          <a:noFill/>
          <a:ln>
            <a:noFill/>
          </a:ln>
        </p:spPr>
        <p:txBody>
          <a:bodyPr spcFirstLastPara="1" wrap="square" lIns="91425" tIns="45700" rIns="91425" bIns="45700" anchor="t" anchorCtr="0">
            <a:noAutofit/>
          </a:bodyPr>
          <a:lstStyle/>
          <a:p>
            <a:r>
              <a:rPr lang="en-US" sz="3200" dirty="0">
                <a:solidFill>
                  <a:schemeClr val="dk1"/>
                </a:solidFill>
                <a:latin typeface="Times New Roman"/>
                <a:ea typeface="Times New Roman"/>
                <a:cs typeface="Times New Roman"/>
                <a:sym typeface="Times New Roman"/>
              </a:rPr>
              <a:t>	</a:t>
            </a:r>
            <a:r>
              <a:rPr lang="en-US" sz="4000" dirty="0">
                <a:latin typeface="Times New Roman" panose="02020603050405020304" pitchFamily="18" charset="0"/>
                <a:cs typeface="Times New Roman" panose="02020603050405020304" pitchFamily="18" charset="0"/>
              </a:rPr>
              <a:t> </a:t>
            </a:r>
            <a:r>
              <a:rPr lang="en-US" sz="4000" i="1" dirty="0">
                <a:latin typeface="Times New Roman" panose="02020603050405020304" pitchFamily="18" charset="0"/>
                <a:cs typeface="Times New Roman" panose="02020603050405020304" pitchFamily="18" charset="0"/>
              </a:rPr>
              <a:t>Self-control</a:t>
            </a:r>
            <a:r>
              <a:rPr lang="en-US" sz="4000" dirty="0">
                <a:latin typeface="Times New Roman" panose="02020603050405020304" pitchFamily="18" charset="0"/>
                <a:cs typeface="Times New Roman" panose="02020603050405020304" pitchFamily="18" charset="0"/>
              </a:rPr>
              <a:t> refers to the ability to override a dominant response in a given situation—such as refraining from the temptation to lash out toward someone who has slighted you.  </a:t>
            </a:r>
            <a:r>
              <a:rPr lang="en-US" sz="4000" i="1" dirty="0">
                <a:latin typeface="Times New Roman" panose="02020603050405020304" pitchFamily="18" charset="0"/>
                <a:cs typeface="Times New Roman" panose="02020603050405020304" pitchFamily="18" charset="0"/>
              </a:rPr>
              <a:t>Self-regulation</a:t>
            </a:r>
            <a:r>
              <a:rPr lang="en-US" sz="4000" dirty="0">
                <a:latin typeface="Times New Roman" panose="02020603050405020304" pitchFamily="18" charset="0"/>
                <a:cs typeface="Times New Roman" panose="02020603050405020304" pitchFamily="18" charset="0"/>
              </a:rPr>
              <a:t> involves self-control in a longer-term context—one monitors and alters one’s behaviors to accomplish a longer-term goal, such as working toward a desired career.  Previous research suggests attachment as a factor that may strengthen one’s levels of self-control and self-regulation.  Those with secure attachment relationships, who receive consistent and adequate support from their attachment figures, are more likely to have higher levels of self-control and self-regulation than those with insecure attachment relationships (Orehek, Vazeou-Niewuwenhuis, Quick, &amp; Weaverling, 2017). </a:t>
            </a:r>
          </a:p>
          <a:p>
            <a:r>
              <a:rPr lang="en-US" sz="4000" dirty="0">
                <a:latin typeface="Times New Roman" panose="02020603050405020304" pitchFamily="18" charset="0"/>
                <a:cs typeface="Times New Roman" panose="02020603050405020304" pitchFamily="18" charset="0"/>
              </a:rPr>
              <a:t>	Kirkpatrick (2005) proposed that for theists, a representation of God can serve as an attachment figure—a safe haven in times of distress and a secure base from which one can venture into the world.  He further proposed that the two dimensions of adult attachment (anxiety and avoidance) also apply to the attachment relationship with God.</a:t>
            </a:r>
          </a:p>
          <a:p>
            <a:r>
              <a:rPr lang="en-US" sz="4000" dirty="0">
                <a:latin typeface="Times New Roman" panose="02020603050405020304" pitchFamily="18" charset="0"/>
                <a:cs typeface="Times New Roman" panose="02020603050405020304" pitchFamily="18" charset="0"/>
              </a:rPr>
              <a:t>	The present study explores whether God attachment is related to self-control and specifically whether God attachment explains variability in self-control beyond that accounted for by adult attachment.</a:t>
            </a:r>
          </a:p>
          <a:p>
            <a:pPr marL="0" marR="0" lvl="0" indent="0" algn="l" rtl="0">
              <a:spcBef>
                <a:spcPts val="0"/>
              </a:spcBef>
              <a:spcAft>
                <a:spcPts val="0"/>
              </a:spcAft>
              <a:buNone/>
            </a:pPr>
            <a:endParaRPr sz="3600" dirty="0">
              <a:solidFill>
                <a:schemeClr val="dk1"/>
              </a:solidFill>
              <a:latin typeface="Times New Roman"/>
              <a:ea typeface="Times New Roman"/>
              <a:cs typeface="Times New Roman"/>
              <a:sym typeface="Times New Roman"/>
            </a:endParaRPr>
          </a:p>
        </p:txBody>
      </p:sp>
      <p:sp>
        <p:nvSpPr>
          <p:cNvPr id="92" name="Google Shape;92;p13"/>
          <p:cNvSpPr txBox="1"/>
          <p:nvPr/>
        </p:nvSpPr>
        <p:spPr>
          <a:xfrm>
            <a:off x="18135600" y="5478249"/>
            <a:ext cx="13868400" cy="8040764"/>
          </a:xfrm>
          <a:prstGeom prst="rect">
            <a:avLst/>
          </a:prstGeom>
          <a:noFill/>
          <a:ln>
            <a:noFill/>
          </a:ln>
        </p:spPr>
        <p:txBody>
          <a:bodyPr spcFirstLastPara="1" wrap="square" lIns="91425" tIns="45700" rIns="91425" bIns="45700" anchor="t" anchorCtr="0">
            <a:noAutofit/>
          </a:bodyPr>
          <a:lstStyle/>
          <a:p>
            <a:pPr marL="0" marR="0" lvl="0" indent="0" rtl="0">
              <a:spcBef>
                <a:spcPts val="0"/>
              </a:spcBef>
              <a:spcAft>
                <a:spcPts val="0"/>
              </a:spcAft>
              <a:buNone/>
            </a:pPr>
            <a:r>
              <a:rPr lang="en-US" sz="4000" dirty="0">
                <a:latin typeface="Times New Roman" panose="02020603050405020304" pitchFamily="18" charset="0"/>
                <a:cs typeface="Times New Roman" panose="02020603050405020304" pitchFamily="18" charset="0"/>
              </a:rPr>
              <a:t>four adult attachment variables (anxious and avoidant attachment to romantic partner and friend) were entered in Step 1, and anxious and avoidant God attachment were entered in Step 2.</a:t>
            </a:r>
          </a:p>
          <a:p>
            <a:r>
              <a:rPr lang="en-US" sz="4000" dirty="0">
                <a:solidFill>
                  <a:schemeClr val="dk1"/>
                </a:solidFill>
                <a:latin typeface="Times New Roman" panose="02020603050405020304" pitchFamily="18" charset="0"/>
                <a:ea typeface="Times New Roman"/>
                <a:cs typeface="Times New Roman" panose="02020603050405020304" pitchFamily="18" charset="0"/>
                <a:sym typeface="Times New Roman"/>
              </a:rPr>
              <a:t>	As can be seen in Table 2, adult attachment did not account for a significant amount of variability in self-control.  The overall regression equation was significant when God attachment was added in Step 2, and God attachment accounted for an additional 4.8% of the variability in self-control, which approached traditional levels of statistical significance (</a:t>
            </a:r>
            <a:r>
              <a:rPr lang="en-US" sz="4000" i="1" dirty="0">
                <a:solidFill>
                  <a:schemeClr val="dk1"/>
                </a:solidFill>
                <a:latin typeface="Times New Roman" panose="02020603050405020304" pitchFamily="18" charset="0"/>
                <a:ea typeface="Times New Roman"/>
                <a:cs typeface="Times New Roman" panose="02020603050405020304" pitchFamily="18" charset="0"/>
                <a:sym typeface="Times New Roman"/>
              </a:rPr>
              <a:t>p</a:t>
            </a:r>
            <a:r>
              <a:rPr lang="en-US" sz="4000" dirty="0">
                <a:solidFill>
                  <a:schemeClr val="dk1"/>
                </a:solidFill>
                <a:latin typeface="Times New Roman" panose="02020603050405020304" pitchFamily="18" charset="0"/>
                <a:ea typeface="Times New Roman"/>
                <a:cs typeface="Times New Roman" panose="02020603050405020304" pitchFamily="18" charset="0"/>
                <a:sym typeface="Times New Roman"/>
              </a:rPr>
              <a:t> &lt; .06).</a:t>
            </a:r>
          </a:p>
          <a:p>
            <a:r>
              <a:rPr lang="en-US" sz="4000" dirty="0">
                <a:solidFill>
                  <a:schemeClr val="dk1"/>
                </a:solidFill>
                <a:latin typeface="Times New Roman" panose="02020603050405020304" pitchFamily="18" charset="0"/>
                <a:ea typeface="Times New Roman"/>
                <a:cs typeface="Times New Roman" panose="02020603050405020304" pitchFamily="18" charset="0"/>
                <a:sym typeface="Times New Roman"/>
              </a:rPr>
              <a:t>	Table 3 shows results from the regression on self-regulation scores.  Adult attachment accounted for a significant amount of variability in self-regulation (9.1%).  Adding God attachment in Step 2 accounted for an additional, significant 6.8% of variability</a:t>
            </a:r>
            <a:r>
              <a:rPr lang="en-US" sz="3800" dirty="0">
                <a:solidFill>
                  <a:schemeClr val="dk1"/>
                </a:solidFill>
                <a:latin typeface="Times New Roman" panose="02020603050405020304" pitchFamily="18" charset="0"/>
                <a:ea typeface="Times New Roman"/>
                <a:cs typeface="Times New Roman" panose="02020603050405020304" pitchFamily="18" charset="0"/>
                <a:sym typeface="Times New Roman"/>
              </a:rPr>
              <a:t>.   </a:t>
            </a:r>
            <a:endParaRPr sz="38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ctr" rtl="0">
              <a:spcBef>
                <a:spcPts val="0"/>
              </a:spcBef>
              <a:spcAft>
                <a:spcPts val="0"/>
              </a:spcAft>
              <a:buNone/>
            </a:pPr>
            <a:endParaRPr sz="3600" dirty="0">
              <a:latin typeface="Times New Roman" panose="02020603050405020304" pitchFamily="18" charset="0"/>
              <a:cs typeface="Times New Roman" panose="02020603050405020304" pitchFamily="18" charset="0"/>
            </a:endParaRPr>
          </a:p>
        </p:txBody>
      </p:sp>
      <p:sp>
        <p:nvSpPr>
          <p:cNvPr id="93" name="Google Shape;93;p13"/>
          <p:cNvSpPr/>
          <p:nvPr/>
        </p:nvSpPr>
        <p:spPr>
          <a:xfrm>
            <a:off x="22326600" y="15392400"/>
            <a:ext cx="51206400" cy="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a:solidFill>
                <a:schemeClr val="dk1"/>
              </a:solidFill>
              <a:latin typeface="Times New Roman"/>
              <a:ea typeface="Times New Roman"/>
              <a:cs typeface="Times New Roman"/>
              <a:sym typeface="Times New Roman"/>
            </a:endParaRPr>
          </a:p>
        </p:txBody>
      </p:sp>
      <p:sp>
        <p:nvSpPr>
          <p:cNvPr id="94" name="Google Shape;94;p13"/>
          <p:cNvSpPr txBox="1"/>
          <p:nvPr/>
        </p:nvSpPr>
        <p:spPr>
          <a:xfrm>
            <a:off x="34021008" y="20939720"/>
            <a:ext cx="15240000" cy="1607873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000" b="1" dirty="0">
                <a:solidFill>
                  <a:schemeClr val="dk1"/>
                </a:solidFill>
                <a:latin typeface="Times New Roman"/>
                <a:ea typeface="Times New Roman"/>
                <a:cs typeface="Times New Roman"/>
                <a:sym typeface="Times New Roman"/>
              </a:rPr>
              <a:t>References</a:t>
            </a:r>
          </a:p>
          <a:p>
            <a:r>
              <a:rPr lang="en-US" sz="4000" dirty="0">
                <a:latin typeface="Times New Roman" panose="02020603050405020304" pitchFamily="18" charset="0"/>
                <a:cs typeface="Times New Roman" panose="02020603050405020304" pitchFamily="18" charset="0"/>
              </a:rPr>
              <a:t>Beck, R., &amp; McDonald, A. (2004). Attachment to God: The Attachment</a:t>
            </a:r>
          </a:p>
          <a:p>
            <a:r>
              <a:rPr lang="en-US" sz="4000" dirty="0">
                <a:latin typeface="Times New Roman" panose="02020603050405020304" pitchFamily="18" charset="0"/>
                <a:cs typeface="Times New Roman" panose="02020603050405020304" pitchFamily="18" charset="0"/>
              </a:rPr>
              <a:t>     to God Inventory, tests of working model correspondence, and an</a:t>
            </a:r>
          </a:p>
          <a:p>
            <a:r>
              <a:rPr lang="en-US" sz="4000" dirty="0">
                <a:latin typeface="Times New Roman" panose="02020603050405020304" pitchFamily="18" charset="0"/>
                <a:cs typeface="Times New Roman" panose="02020603050405020304" pitchFamily="18" charset="0"/>
              </a:rPr>
              <a:t>     exploration of 	faith group differences. </a:t>
            </a:r>
            <a:r>
              <a:rPr lang="en-US" sz="4000" i="1" dirty="0">
                <a:latin typeface="Times New Roman" panose="02020603050405020304" pitchFamily="18" charset="0"/>
                <a:cs typeface="Times New Roman" panose="02020603050405020304" pitchFamily="18" charset="0"/>
              </a:rPr>
              <a:t>Journal of Psychology and</a:t>
            </a:r>
          </a:p>
          <a:p>
            <a:r>
              <a:rPr lang="en-US" sz="4000" i="1" dirty="0">
                <a:latin typeface="Times New Roman" panose="02020603050405020304" pitchFamily="18" charset="0"/>
                <a:cs typeface="Times New Roman" panose="02020603050405020304" pitchFamily="18" charset="0"/>
              </a:rPr>
              <a:t>     Theology, 32</a:t>
            </a:r>
            <a:r>
              <a:rPr lang="en-US" sz="4000" dirty="0">
                <a:latin typeface="Times New Roman" panose="02020603050405020304" pitchFamily="18" charset="0"/>
                <a:cs typeface="Times New Roman" panose="02020603050405020304" pitchFamily="18" charset="0"/>
              </a:rPr>
              <a:t>(2), 92-103.</a:t>
            </a:r>
          </a:p>
          <a:p>
            <a:r>
              <a:rPr lang="en-US" sz="4000" dirty="0">
                <a:latin typeface="Times New Roman" panose="02020603050405020304" pitchFamily="18" charset="0"/>
                <a:cs typeface="Times New Roman" panose="02020603050405020304" pitchFamily="18" charset="0"/>
              </a:rPr>
              <a:t>Fraley, R. C., Heffernan, M. E., </a:t>
            </a:r>
            <a:r>
              <a:rPr lang="en-US" sz="4000" dirty="0" err="1">
                <a:latin typeface="Times New Roman" panose="02020603050405020304" pitchFamily="18" charset="0"/>
                <a:cs typeface="Times New Roman" panose="02020603050405020304" pitchFamily="18" charset="0"/>
              </a:rPr>
              <a:t>Vicary</a:t>
            </a:r>
            <a:r>
              <a:rPr lang="en-US" sz="4000" dirty="0">
                <a:latin typeface="Times New Roman" panose="02020603050405020304" pitchFamily="18" charset="0"/>
                <a:cs typeface="Times New Roman" panose="02020603050405020304" pitchFamily="18" charset="0"/>
              </a:rPr>
              <a:t>, A. M., &amp; Brumbaugh, C. C.</a:t>
            </a:r>
          </a:p>
          <a:p>
            <a:r>
              <a:rPr lang="en-US" sz="4000" dirty="0">
                <a:latin typeface="Times New Roman" panose="02020603050405020304" pitchFamily="18" charset="0"/>
                <a:cs typeface="Times New Roman" panose="02020603050405020304" pitchFamily="18" charset="0"/>
              </a:rPr>
              <a:t>     (2011). The Experiences in Close Relationships-Relationship</a:t>
            </a:r>
          </a:p>
          <a:p>
            <a:r>
              <a:rPr lang="en-US" sz="4000" dirty="0">
                <a:latin typeface="Times New Roman" panose="02020603050405020304" pitchFamily="18" charset="0"/>
                <a:cs typeface="Times New Roman" panose="02020603050405020304" pitchFamily="18" charset="0"/>
              </a:rPr>
              <a:t>     Structures questionnaire: A method for assessing attachment orient-</a:t>
            </a:r>
          </a:p>
          <a:p>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ations</a:t>
            </a:r>
            <a:r>
              <a:rPr lang="en-US" sz="4000" dirty="0">
                <a:latin typeface="Times New Roman" panose="02020603050405020304" pitchFamily="18" charset="0"/>
                <a:cs typeface="Times New Roman" panose="02020603050405020304" pitchFamily="18" charset="0"/>
              </a:rPr>
              <a:t> across relationships. </a:t>
            </a:r>
            <a:r>
              <a:rPr lang="en-US" sz="4000" i="1" dirty="0">
                <a:latin typeface="Times New Roman" panose="02020603050405020304" pitchFamily="18" charset="0"/>
                <a:cs typeface="Times New Roman" panose="02020603050405020304" pitchFamily="18" charset="0"/>
              </a:rPr>
              <a:t>Psychological Assessment, 23</a:t>
            </a:r>
            <a:r>
              <a:rPr lang="en-US" sz="4000" dirty="0">
                <a:latin typeface="Times New Roman" panose="02020603050405020304" pitchFamily="18" charset="0"/>
                <a:cs typeface="Times New Roman" panose="02020603050405020304" pitchFamily="18" charset="0"/>
              </a:rPr>
              <a:t>, 615-625.</a:t>
            </a:r>
          </a:p>
          <a:p>
            <a:r>
              <a:rPr lang="en-US" sz="4000" dirty="0">
                <a:latin typeface="Times New Roman" panose="02020603050405020304" pitchFamily="18" charset="0"/>
                <a:cs typeface="Times New Roman" panose="02020603050405020304" pitchFamily="18" charset="0"/>
              </a:rPr>
              <a:t>Kirkpatrick, L. A. (2005). </a:t>
            </a:r>
            <a:r>
              <a:rPr lang="en-US" sz="4000" i="1" dirty="0">
                <a:latin typeface="Times New Roman" panose="02020603050405020304" pitchFamily="18" charset="0"/>
                <a:cs typeface="Times New Roman" panose="02020603050405020304" pitchFamily="18" charset="0"/>
              </a:rPr>
              <a:t>Attachment, evolution, and the psychology of</a:t>
            </a:r>
          </a:p>
          <a:p>
            <a:r>
              <a:rPr lang="en-US" sz="4000" i="1" dirty="0">
                <a:latin typeface="Times New Roman" panose="02020603050405020304" pitchFamily="18" charset="0"/>
                <a:cs typeface="Times New Roman" panose="02020603050405020304" pitchFamily="18" charset="0"/>
              </a:rPr>
              <a:t>      religion</a:t>
            </a:r>
            <a:r>
              <a:rPr lang="en-US" sz="4000" dirty="0">
                <a:latin typeface="Times New Roman" panose="02020603050405020304" pitchFamily="18" charset="0"/>
                <a:cs typeface="Times New Roman" panose="02020603050405020304" pitchFamily="18" charset="0"/>
              </a:rPr>
              <a:t>. 	Guilford Press.</a:t>
            </a:r>
          </a:p>
          <a:p>
            <a:r>
              <a:rPr lang="en-US" sz="4000" dirty="0">
                <a:latin typeface="Times New Roman" panose="02020603050405020304" pitchFamily="18" charset="0"/>
                <a:cs typeface="Times New Roman" panose="02020603050405020304" pitchFamily="18" charset="0"/>
              </a:rPr>
              <a:t>Maloney, P.W., </a:t>
            </a:r>
            <a:r>
              <a:rPr lang="en-US" sz="4000" dirty="0" err="1">
                <a:latin typeface="Times New Roman" panose="02020603050405020304" pitchFamily="18" charset="0"/>
                <a:cs typeface="Times New Roman" panose="02020603050405020304" pitchFamily="18" charset="0"/>
              </a:rPr>
              <a:t>Grawitch</a:t>
            </a:r>
            <a:r>
              <a:rPr lang="en-US" sz="4000" dirty="0">
                <a:latin typeface="Times New Roman" panose="02020603050405020304" pitchFamily="18" charset="0"/>
                <a:cs typeface="Times New Roman" panose="02020603050405020304" pitchFamily="18" charset="0"/>
              </a:rPr>
              <a:t>, M.J., &amp; Barber, L. K.  (2012).  The multi-</a:t>
            </a:r>
          </a:p>
          <a:p>
            <a:r>
              <a:rPr lang="en-US" sz="4000" dirty="0">
                <a:latin typeface="Times New Roman" panose="02020603050405020304" pitchFamily="18" charset="0"/>
                <a:cs typeface="Times New Roman" panose="02020603050405020304" pitchFamily="18" charset="0"/>
              </a:rPr>
              <a:t>     factor structure of the Brief Self-Control Scale:  Discriminant validity </a:t>
            </a:r>
          </a:p>
          <a:p>
            <a:r>
              <a:rPr lang="en-US" sz="4000" dirty="0">
                <a:latin typeface="Times New Roman" panose="02020603050405020304" pitchFamily="18" charset="0"/>
                <a:cs typeface="Times New Roman" panose="02020603050405020304" pitchFamily="18" charset="0"/>
              </a:rPr>
              <a:t>     of restraint and impulsivity. </a:t>
            </a:r>
            <a:r>
              <a:rPr lang="en-US" sz="4000" i="1" dirty="0">
                <a:latin typeface="Times New Roman" panose="02020603050405020304" pitchFamily="18" charset="0"/>
                <a:cs typeface="Times New Roman" panose="02020603050405020304" pitchFamily="18" charset="0"/>
              </a:rPr>
              <a:t>Journal of Research in Personality, 46</a:t>
            </a:r>
            <a:r>
              <a:rPr lang="en-US" sz="4000" dirty="0">
                <a:latin typeface="Times New Roman" panose="02020603050405020304" pitchFamily="18" charset="0"/>
                <a:cs typeface="Times New Roman" panose="02020603050405020304" pitchFamily="18" charset="0"/>
              </a:rPr>
              <a:t>, </a:t>
            </a:r>
          </a:p>
          <a:p>
            <a:r>
              <a:rPr lang="en-US" sz="4000" dirty="0">
                <a:latin typeface="Times New Roman" panose="02020603050405020304" pitchFamily="18" charset="0"/>
                <a:cs typeface="Times New Roman" panose="02020603050405020304" pitchFamily="18" charset="0"/>
              </a:rPr>
              <a:t>     111-115.</a:t>
            </a:r>
          </a:p>
          <a:p>
            <a:r>
              <a:rPr lang="en-US" sz="4000" dirty="0">
                <a:latin typeface="Times New Roman" panose="02020603050405020304" pitchFamily="18" charset="0"/>
                <a:cs typeface="Times New Roman" panose="02020603050405020304" pitchFamily="18" charset="0"/>
              </a:rPr>
              <a:t>Neal, D. J., &amp; Carey, K.B. (2005).  A follow-up psychometric analysis of</a:t>
            </a:r>
          </a:p>
          <a:p>
            <a:r>
              <a:rPr lang="en-US" sz="4000" dirty="0">
                <a:latin typeface="Times New Roman" panose="02020603050405020304" pitchFamily="18" charset="0"/>
                <a:cs typeface="Times New Roman" panose="02020603050405020304" pitchFamily="18" charset="0"/>
              </a:rPr>
              <a:t>     the Self-Regulation Questionnaire.  </a:t>
            </a:r>
            <a:r>
              <a:rPr lang="en-US" sz="4000" i="1" dirty="0">
                <a:latin typeface="Times New Roman" panose="02020603050405020304" pitchFamily="18" charset="0"/>
                <a:cs typeface="Times New Roman" panose="02020603050405020304" pitchFamily="18" charset="0"/>
              </a:rPr>
              <a:t>Psychology of Addictive </a:t>
            </a:r>
          </a:p>
          <a:p>
            <a:r>
              <a:rPr lang="en-US" sz="4000" i="1" dirty="0">
                <a:latin typeface="Times New Roman" panose="02020603050405020304" pitchFamily="18" charset="0"/>
                <a:cs typeface="Times New Roman" panose="02020603050405020304" pitchFamily="18" charset="0"/>
              </a:rPr>
              <a:t>     Behaviors, 19</a:t>
            </a:r>
            <a:r>
              <a:rPr lang="en-US" sz="4000" dirty="0">
                <a:latin typeface="Times New Roman" panose="02020603050405020304" pitchFamily="18" charset="0"/>
                <a:cs typeface="Times New Roman" panose="02020603050405020304" pitchFamily="18" charset="0"/>
              </a:rPr>
              <a:t>, 414-422.</a:t>
            </a:r>
          </a:p>
          <a:p>
            <a:r>
              <a:rPr lang="en-US" sz="4000" dirty="0" err="1">
                <a:latin typeface="Times New Roman" panose="02020603050405020304" pitchFamily="18" charset="0"/>
                <a:cs typeface="Times New Roman" panose="02020603050405020304" pitchFamily="18" charset="0"/>
              </a:rPr>
              <a:t>Orehek</a:t>
            </a:r>
            <a:r>
              <a:rPr lang="en-US" sz="4000" dirty="0">
                <a:latin typeface="Times New Roman" panose="02020603050405020304" pitchFamily="18" charset="0"/>
                <a:cs typeface="Times New Roman" panose="02020603050405020304" pitchFamily="18" charset="0"/>
              </a:rPr>
              <a:t>, E., </a:t>
            </a:r>
            <a:r>
              <a:rPr lang="en-US" sz="4000" dirty="0" err="1">
                <a:latin typeface="Times New Roman" panose="02020603050405020304" pitchFamily="18" charset="0"/>
                <a:cs typeface="Times New Roman" panose="02020603050405020304" pitchFamily="18" charset="0"/>
              </a:rPr>
              <a:t>Vazeou-Nieuwenhuis</a:t>
            </a:r>
            <a:r>
              <a:rPr lang="en-US" sz="4000" dirty="0">
                <a:latin typeface="Times New Roman" panose="02020603050405020304" pitchFamily="18" charset="0"/>
                <a:cs typeface="Times New Roman" panose="02020603050405020304" pitchFamily="18" charset="0"/>
              </a:rPr>
              <a:t>, A., Quick, E., &amp; Weaverling, G. C.</a:t>
            </a:r>
          </a:p>
          <a:p>
            <a:r>
              <a:rPr lang="en-US" sz="4000" dirty="0">
                <a:latin typeface="Times New Roman" panose="02020603050405020304" pitchFamily="18" charset="0"/>
                <a:cs typeface="Times New Roman" panose="02020603050405020304" pitchFamily="18" charset="0"/>
              </a:rPr>
              <a:t>     (2017).  Attachment and self-regulation. </a:t>
            </a:r>
            <a:r>
              <a:rPr lang="en-US" sz="4000" i="1" dirty="0">
                <a:latin typeface="Times New Roman" panose="02020603050405020304" pitchFamily="18" charset="0"/>
                <a:cs typeface="Times New Roman" panose="02020603050405020304" pitchFamily="18" charset="0"/>
              </a:rPr>
              <a:t>Personality and Social </a:t>
            </a:r>
          </a:p>
          <a:p>
            <a:r>
              <a:rPr lang="en-US" sz="4000" i="1" dirty="0">
                <a:latin typeface="Times New Roman" panose="02020603050405020304" pitchFamily="18" charset="0"/>
                <a:cs typeface="Times New Roman" panose="02020603050405020304" pitchFamily="18" charset="0"/>
              </a:rPr>
              <a:t>     Psychology Bulletin</a:t>
            </a:r>
            <a:r>
              <a:rPr lang="en-US" sz="4000" dirty="0">
                <a:latin typeface="Times New Roman" panose="02020603050405020304" pitchFamily="18" charset="0"/>
                <a:cs typeface="Times New Roman" panose="02020603050405020304" pitchFamily="18" charset="0"/>
              </a:rPr>
              <a:t>, </a:t>
            </a:r>
            <a:r>
              <a:rPr lang="en-US" sz="4000" i="1" dirty="0">
                <a:latin typeface="Times New Roman" panose="02020603050405020304" pitchFamily="18" charset="0"/>
                <a:cs typeface="Times New Roman" panose="02020603050405020304" pitchFamily="18" charset="0"/>
              </a:rPr>
              <a:t>43</a:t>
            </a:r>
            <a:r>
              <a:rPr lang="en-US" sz="4000" dirty="0">
                <a:latin typeface="Times New Roman" panose="02020603050405020304" pitchFamily="18" charset="0"/>
                <a:cs typeface="Times New Roman" panose="02020603050405020304" pitchFamily="18" charset="0"/>
              </a:rPr>
              <a:t>(3), 365-380.</a:t>
            </a:r>
          </a:p>
          <a:p>
            <a:r>
              <a:rPr lang="en-US" sz="4000" dirty="0">
                <a:latin typeface="Times New Roman" panose="02020603050405020304" pitchFamily="18" charset="0"/>
                <a:cs typeface="Times New Roman" panose="02020603050405020304" pitchFamily="18" charset="0"/>
              </a:rPr>
              <a:t>Zell, A. L., &amp; </a:t>
            </a:r>
            <a:r>
              <a:rPr lang="en-US" sz="4000" dirty="0" err="1">
                <a:latin typeface="Times New Roman" panose="02020603050405020304" pitchFamily="18" charset="0"/>
                <a:cs typeface="Times New Roman" panose="02020603050405020304" pitchFamily="18" charset="0"/>
              </a:rPr>
              <a:t>Baumeister</a:t>
            </a:r>
            <a:r>
              <a:rPr lang="en-US" sz="4000" dirty="0">
                <a:latin typeface="Times New Roman" panose="02020603050405020304" pitchFamily="18" charset="0"/>
                <a:cs typeface="Times New Roman" panose="02020603050405020304" pitchFamily="18" charset="0"/>
              </a:rPr>
              <a:t>, R. F. (2013).  How religion can support self-</a:t>
            </a:r>
          </a:p>
          <a:p>
            <a:r>
              <a:rPr lang="en-US" sz="4000" dirty="0">
                <a:latin typeface="Times New Roman" panose="02020603050405020304" pitchFamily="18" charset="0"/>
                <a:cs typeface="Times New Roman" panose="02020603050405020304" pitchFamily="18" charset="0"/>
              </a:rPr>
              <a:t>     control and moral behavior.  In R. F.   </a:t>
            </a:r>
            <a:r>
              <a:rPr lang="en-US" sz="4000" dirty="0" err="1">
                <a:latin typeface="Times New Roman" panose="02020603050405020304" pitchFamily="18" charset="0"/>
                <a:cs typeface="Times New Roman" panose="02020603050405020304" pitchFamily="18" charset="0"/>
              </a:rPr>
              <a:t>Paloutzian</a:t>
            </a:r>
            <a:r>
              <a:rPr lang="en-US" sz="4000" dirty="0">
                <a:latin typeface="Times New Roman" panose="02020603050405020304" pitchFamily="18" charset="0"/>
                <a:cs typeface="Times New Roman" panose="02020603050405020304" pitchFamily="18" charset="0"/>
              </a:rPr>
              <a:t> and C. L. Park, </a:t>
            </a:r>
          </a:p>
          <a:p>
            <a:r>
              <a:rPr lang="en-US" sz="4000" dirty="0">
                <a:latin typeface="Times New Roman" panose="02020603050405020304" pitchFamily="18" charset="0"/>
                <a:cs typeface="Times New Roman" panose="02020603050405020304" pitchFamily="18" charset="0"/>
              </a:rPr>
              <a:t>     (Eds.), </a:t>
            </a:r>
            <a:r>
              <a:rPr lang="en-US" sz="4000" i="1" dirty="0">
                <a:latin typeface="Times New Roman" panose="02020603050405020304" pitchFamily="18" charset="0"/>
                <a:cs typeface="Times New Roman" panose="02020603050405020304" pitchFamily="18" charset="0"/>
              </a:rPr>
              <a:t>Handbook of the Psychology of Religion and Spirituality (2</a:t>
            </a:r>
            <a:r>
              <a:rPr lang="en-US" sz="4000" i="1" baseline="30000" dirty="0">
                <a:latin typeface="Times New Roman" panose="02020603050405020304" pitchFamily="18" charset="0"/>
                <a:cs typeface="Times New Roman" panose="02020603050405020304" pitchFamily="18" charset="0"/>
              </a:rPr>
              <a:t>nd </a:t>
            </a:r>
          </a:p>
          <a:p>
            <a:r>
              <a:rPr lang="en-US" sz="4000" i="1" baseline="30000" dirty="0">
                <a:latin typeface="Times New Roman" panose="02020603050405020304" pitchFamily="18" charset="0"/>
                <a:cs typeface="Times New Roman" panose="02020603050405020304" pitchFamily="18" charset="0"/>
              </a:rPr>
              <a:t>        </a:t>
            </a:r>
            <a:r>
              <a:rPr lang="en-US" sz="4000" i="1" dirty="0">
                <a:latin typeface="Times New Roman" panose="02020603050405020304" pitchFamily="18" charset="0"/>
                <a:cs typeface="Times New Roman" panose="02020603050405020304" pitchFamily="18" charset="0"/>
              </a:rPr>
              <a:t>Ed.)</a:t>
            </a:r>
            <a:r>
              <a:rPr lang="en-US" sz="4000" dirty="0">
                <a:latin typeface="Times New Roman" panose="02020603050405020304" pitchFamily="18" charset="0"/>
                <a:cs typeface="Times New Roman" panose="02020603050405020304" pitchFamily="18" charset="0"/>
              </a:rPr>
              <a:t> (pp. 498-516).  New York:  Guilford Press. </a:t>
            </a:r>
          </a:p>
          <a:p>
            <a:pPr marL="0" marR="0" lvl="0" indent="0" algn="l" rtl="0">
              <a:spcBef>
                <a:spcPts val="0"/>
              </a:spcBef>
              <a:spcAft>
                <a:spcPts val="0"/>
              </a:spcAft>
              <a:buNone/>
            </a:pPr>
            <a:endParaRPr sz="3600" dirty="0">
              <a:solidFill>
                <a:schemeClr val="dk1"/>
              </a:solidFill>
              <a:latin typeface="Times New Roman"/>
              <a:ea typeface="Times New Roman"/>
              <a:cs typeface="Times New Roman"/>
              <a:sym typeface="Times New Roman"/>
            </a:endParaRPr>
          </a:p>
        </p:txBody>
      </p:sp>
      <p:sp>
        <p:nvSpPr>
          <p:cNvPr id="95" name="Google Shape;95;p13"/>
          <p:cNvSpPr txBox="1"/>
          <p:nvPr/>
        </p:nvSpPr>
        <p:spPr>
          <a:xfrm>
            <a:off x="33989185" y="5478250"/>
            <a:ext cx="15240000" cy="15360445"/>
          </a:xfrm>
          <a:prstGeom prst="rect">
            <a:avLst/>
          </a:prstGeom>
          <a:noFill/>
          <a:ln>
            <a:noFill/>
          </a:ln>
        </p:spPr>
        <p:txBody>
          <a:bodyPr spcFirstLastPara="1" wrap="square" lIns="91425" tIns="45700" rIns="91425" bIns="45700" anchor="t" anchorCtr="0">
            <a:noAutofit/>
          </a:bodyPr>
          <a:lstStyle/>
          <a:p>
            <a:pPr lvl="0" algn="ctr"/>
            <a:r>
              <a:rPr lang="en-US" sz="4000" dirty="0">
                <a:latin typeface="Times New Roman" panose="02020603050405020304" pitchFamily="18" charset="0"/>
                <a:cs typeface="Times New Roman" panose="02020603050405020304" pitchFamily="18" charset="0"/>
              </a:rPr>
              <a:t>	</a:t>
            </a:r>
            <a:r>
              <a:rPr lang="en-US" sz="4400" b="1" dirty="0">
                <a:solidFill>
                  <a:schemeClr val="dk1"/>
                </a:solidFill>
                <a:latin typeface="Times New Roman" panose="02020603050405020304" pitchFamily="18" charset="0"/>
                <a:ea typeface="Times New Roman"/>
                <a:cs typeface="Times New Roman" panose="02020603050405020304" pitchFamily="18" charset="0"/>
                <a:sym typeface="Times New Roman"/>
              </a:rPr>
              <a:t>Discussion</a:t>
            </a:r>
          </a:p>
          <a:p>
            <a:pPr lvl="0" algn="ctr"/>
            <a:endParaRPr lang="en-US" sz="16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r>
              <a:rPr lang="en-US" sz="36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Both self-control and self-regulation were negatively correlated with anxious attachment in romantic relationships and anxious attachment in friendships.  Self-control and self-regulation were also negatively correlated with God attachment avoidance, but only self-regulation was negatively associated with God attachment anxiety.  </a:t>
            </a:r>
          </a:p>
          <a:p>
            <a:r>
              <a:rPr lang="en-US" sz="4000" dirty="0">
                <a:latin typeface="Times New Roman" panose="02020603050405020304" pitchFamily="18" charset="0"/>
                <a:cs typeface="Times New Roman" panose="02020603050405020304" pitchFamily="18" charset="0"/>
              </a:rPr>
              <a:t>	Of more importance for the present research, God attachment explained variability in self-control and self-regulation after controlling for romantic and friendship attachment.  Specifically, God attachment avoidance was negatively related to both self-control and self-regulation after controlling for adult attachment. </a:t>
            </a:r>
          </a:p>
          <a:p>
            <a:r>
              <a:rPr lang="en-US" sz="4000" dirty="0">
                <a:latin typeface="Times New Roman" panose="02020603050405020304" pitchFamily="18" charset="0"/>
                <a:cs typeface="Times New Roman" panose="02020603050405020304" pitchFamily="18" charset="0"/>
              </a:rPr>
              <a:t>	Zell and </a:t>
            </a:r>
            <a:r>
              <a:rPr lang="en-US" sz="4000" dirty="0" err="1">
                <a:latin typeface="Times New Roman" panose="02020603050405020304" pitchFamily="18" charset="0"/>
                <a:cs typeface="Times New Roman" panose="02020603050405020304" pitchFamily="18" charset="0"/>
              </a:rPr>
              <a:t>Baumeister</a:t>
            </a:r>
            <a:r>
              <a:rPr lang="en-US" sz="4000" dirty="0">
                <a:latin typeface="Times New Roman" panose="02020603050405020304" pitchFamily="18" charset="0"/>
                <a:cs typeface="Times New Roman" panose="02020603050405020304" pitchFamily="18" charset="0"/>
              </a:rPr>
              <a:t> (2013) assert that religiosity is positively associated with elements of self-control.  In addition to providing a clear standard of right and wrong that can guide behavior, religion facilitates monitoring of behaviors and the development of the willpower and motivation to control one’s behavior.  Individuals securely attached to God may have developed greater self-control and self-regulation of their behavior based on years of a relationship with a deity with whom they feel a close connection.</a:t>
            </a:r>
          </a:p>
          <a:p>
            <a:r>
              <a:rPr lang="en-US" sz="4000" dirty="0">
                <a:latin typeface="Times New Roman" panose="02020603050405020304" pitchFamily="18" charset="0"/>
                <a:cs typeface="Times New Roman" panose="02020603050405020304" pitchFamily="18" charset="0"/>
              </a:rPr>
              <a:t>	The present study provides evidence that God attachment has a relationship with self-control and self-regulation that is unique and distinct from the relationship that adult attachment has with those two variables.  Subsequent research should explore the degree to which these relationships hold in more diverse, non-student populations.  </a:t>
            </a:r>
            <a:endParaRPr sz="3600" dirty="0">
              <a:solidFill>
                <a:schemeClr val="dk1"/>
              </a:solidFill>
              <a:latin typeface="Times New Roman"/>
              <a:ea typeface="Times New Roman"/>
              <a:cs typeface="Times New Roman"/>
              <a:sym typeface="Times New Roman"/>
            </a:endParaRPr>
          </a:p>
        </p:txBody>
      </p:sp>
      <p:sp>
        <p:nvSpPr>
          <p:cNvPr id="96" name="Google Shape;96;p13"/>
          <p:cNvSpPr txBox="1"/>
          <p:nvPr/>
        </p:nvSpPr>
        <p:spPr>
          <a:xfrm>
            <a:off x="37490400" y="14706600"/>
            <a:ext cx="1295400" cy="5847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a:solidFill>
                <a:schemeClr val="dk1"/>
              </a:solidFill>
              <a:latin typeface="Times New Roman"/>
              <a:ea typeface="Times New Roman"/>
              <a:cs typeface="Times New Roman"/>
              <a:sym typeface="Times New Roman"/>
            </a:endParaRPr>
          </a:p>
        </p:txBody>
      </p:sp>
      <p:sp>
        <p:nvSpPr>
          <p:cNvPr id="97" name="Google Shape;97;p13"/>
          <p:cNvSpPr/>
          <p:nvPr/>
        </p:nvSpPr>
        <p:spPr>
          <a:xfrm>
            <a:off x="0" y="0"/>
            <a:ext cx="512064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800"/>
              <a:buFont typeface="Times New Roman"/>
              <a:buNone/>
            </a:pPr>
            <a:endParaRPr sz="1800" b="0" i="0" u="none" strike="noStrike" cap="none">
              <a:solidFill>
                <a:schemeClr val="dk1"/>
              </a:solidFill>
              <a:latin typeface="Arial"/>
              <a:ea typeface="Arial"/>
              <a:cs typeface="Arial"/>
              <a:sym typeface="Arial"/>
            </a:endParaRPr>
          </a:p>
        </p:txBody>
      </p:sp>
      <p:sp>
        <p:nvSpPr>
          <p:cNvPr id="98" name="Google Shape;98;p13"/>
          <p:cNvSpPr/>
          <p:nvPr/>
        </p:nvSpPr>
        <p:spPr>
          <a:xfrm>
            <a:off x="0" y="0"/>
            <a:ext cx="51206400" cy="4572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200">
              <a:solidFill>
                <a:schemeClr val="dk1"/>
              </a:solidFill>
              <a:latin typeface="Times New Roman"/>
              <a:ea typeface="Times New Roman"/>
              <a:cs typeface="Times New Roman"/>
              <a:sym typeface="Times New Roman"/>
            </a:endParaRPr>
          </a:p>
        </p:txBody>
      </p:sp>
      <p:pic>
        <p:nvPicPr>
          <p:cNvPr id="99" name="Google Shape;99;p13"/>
          <p:cNvPicPr preferRelativeResize="0"/>
          <p:nvPr/>
        </p:nvPicPr>
        <p:blipFill rotWithShape="1">
          <a:blip r:embed="rId3">
            <a:alphaModFix/>
          </a:blip>
          <a:srcRect/>
          <a:stretch/>
        </p:blipFill>
        <p:spPr>
          <a:xfrm>
            <a:off x="1143000" y="649144"/>
            <a:ext cx="4755984" cy="3581400"/>
          </a:xfrm>
          <a:prstGeom prst="rect">
            <a:avLst/>
          </a:prstGeom>
          <a:noFill/>
          <a:ln>
            <a:noFill/>
          </a:ln>
        </p:spPr>
      </p:pic>
      <p:sp>
        <p:nvSpPr>
          <p:cNvPr id="100" name="Google Shape;100;p13"/>
          <p:cNvSpPr/>
          <p:nvPr/>
        </p:nvSpPr>
        <p:spPr>
          <a:xfrm>
            <a:off x="2286000" y="26100677"/>
            <a:ext cx="30047722" cy="10241280"/>
          </a:xfrm>
          <a:prstGeom prst="rect">
            <a:avLst/>
          </a:prstGeom>
          <a:noFill/>
          <a:ln>
            <a:noFill/>
          </a:ln>
        </p:spPr>
        <p:txBody>
          <a:bodyPr spcFirstLastPara="1" wrap="square" lIns="914100" tIns="914100" rIns="914100" bIns="914100" anchor="ctr" anchorCtr="0">
            <a:noAutofit/>
          </a:bodyPr>
          <a:lstStyle/>
          <a:p>
            <a:pPr marL="0" marR="0" lvl="0" indent="0" algn="l" rtl="0">
              <a:lnSpc>
                <a:spcPct val="100000"/>
              </a:lnSpc>
              <a:spcBef>
                <a:spcPts val="0"/>
              </a:spcBef>
              <a:spcAft>
                <a:spcPts val="0"/>
              </a:spcAft>
              <a:buClr>
                <a:schemeClr val="dk1"/>
              </a:buClr>
              <a:buSzPts val="1200"/>
              <a:buFont typeface="Times New Roman"/>
              <a:buNone/>
            </a:pPr>
            <a:r>
              <a:rPr lang="en-US" sz="1200" b="0" i="0" u="none" strike="noStrike" cap="none">
                <a:solidFill>
                  <a:schemeClr val="dk1"/>
                </a:solidFill>
                <a:latin typeface="Times New Roman"/>
                <a:ea typeface="Times New Roman"/>
                <a:cs typeface="Times New Roman"/>
                <a:sym typeface="Times New Roman"/>
              </a:rPr>
              <a:t/>
            </a:r>
            <a:br>
              <a:rPr lang="en-US" sz="1200" b="0" i="0" u="none" strike="noStrike" cap="none">
                <a:solidFill>
                  <a:schemeClr val="dk1"/>
                </a:solidFill>
                <a:latin typeface="Times New Roman"/>
                <a:ea typeface="Times New Roman"/>
                <a:cs typeface="Times New Roman"/>
                <a:sym typeface="Times New Roman"/>
              </a:rPr>
            </a:br>
            <a:endParaRPr sz="1800" b="0" i="0" u="none" strike="noStrike" cap="none">
              <a:solidFill>
                <a:schemeClr val="dk1"/>
              </a:solidFill>
              <a:latin typeface="Arial"/>
              <a:ea typeface="Arial"/>
              <a:cs typeface="Arial"/>
              <a:sym typeface="Arial"/>
            </a:endParaRPr>
          </a:p>
        </p:txBody>
      </p:sp>
      <p:sp>
        <p:nvSpPr>
          <p:cNvPr id="102" name="Google Shape;102;p13"/>
          <p:cNvSpPr/>
          <p:nvPr/>
        </p:nvSpPr>
        <p:spPr>
          <a:xfrm>
            <a:off x="30708600" y="15366463"/>
            <a:ext cx="0" cy="4572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200">
              <a:solidFill>
                <a:schemeClr val="dk1"/>
              </a:solidFill>
              <a:latin typeface="Times New Roman"/>
              <a:ea typeface="Times New Roman"/>
              <a:cs typeface="Times New Roman"/>
              <a:sym typeface="Times New Roman"/>
            </a:endParaRPr>
          </a:p>
        </p:txBody>
      </p:sp>
      <p:sp>
        <p:nvSpPr>
          <p:cNvPr id="105" name="Google Shape;105;p13"/>
          <p:cNvSpPr/>
          <p:nvPr/>
        </p:nvSpPr>
        <p:spPr>
          <a:xfrm>
            <a:off x="18135600" y="4788629"/>
            <a:ext cx="13969521" cy="6376846"/>
          </a:xfrm>
          <a:prstGeom prst="rect">
            <a:avLst/>
          </a:prstGeom>
          <a:noFill/>
          <a:ln>
            <a:noFill/>
          </a:ln>
        </p:spPr>
        <p:txBody>
          <a:bodyPr spcFirstLastPara="1" wrap="square" lIns="91425" tIns="45700" rIns="91425" bIns="45700" anchor="t" anchorCtr="0">
            <a:noAutofit/>
          </a:bodyPr>
          <a:lstStyle/>
          <a:p>
            <a:r>
              <a:rPr lang="en-US" sz="3600" dirty="0">
                <a:latin typeface="Times New Roman" panose="02020603050405020304" pitchFamily="18"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08D59389-255A-420C-AA37-DA0B565DC064}"/>
                  </a:ext>
                </a:extLst>
              </p:cNvPr>
              <p:cNvSpPr txBox="1"/>
              <p:nvPr/>
            </p:nvSpPr>
            <p:spPr>
              <a:xfrm>
                <a:off x="2133600" y="18962525"/>
                <a:ext cx="14351001" cy="14311610"/>
              </a:xfrm>
              <a:prstGeom prst="rect">
                <a:avLst/>
              </a:prstGeom>
              <a:noFill/>
            </p:spPr>
            <p:txBody>
              <a:bodyPr wrap="square" rtlCol="0">
                <a:spAutoFit/>
              </a:bodyPr>
              <a:lstStyle/>
              <a:p>
                <a:pPr algn="ctr"/>
                <a:r>
                  <a:rPr lang="en-US" sz="4400" b="1" dirty="0">
                    <a:latin typeface="Times New Roman" panose="02020603050405020304" pitchFamily="18" charset="0"/>
                    <a:cs typeface="Times New Roman" panose="02020603050405020304" pitchFamily="18" charset="0"/>
                  </a:rPr>
                  <a:t>Method</a:t>
                </a:r>
              </a:p>
              <a:p>
                <a:r>
                  <a:rPr lang="en-US" sz="4000" b="1" dirty="0">
                    <a:latin typeface="Times New Roman" panose="02020603050405020304" pitchFamily="18" charset="0"/>
                    <a:cs typeface="Times New Roman" panose="02020603050405020304" pitchFamily="18" charset="0"/>
                  </a:rPr>
                  <a:t>Participants</a:t>
                </a:r>
                <a:endParaRPr lang="en-US" sz="4000" dirty="0">
                  <a:latin typeface="Times New Roman" panose="02020603050405020304" pitchFamily="18" charset="0"/>
                  <a:cs typeface="Times New Roman" panose="02020603050405020304" pitchFamily="18" charset="0"/>
                </a:endParaRPr>
              </a:p>
              <a:p>
                <a:r>
                  <a:rPr lang="en-US" sz="4000" b="1"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Participants were recruited from psychology courses at a private, liberal arts college in the Midwest and received course credit for participating.  After eliminating non-theists and participants who failed the attention/lie scales, subjects included 87 females and 28 males ranging  in age from 17 to 24 (</a:t>
                </a:r>
                <a14:m>
                  <m:oMath xmlns:m="http://schemas.openxmlformats.org/officeDocument/2006/math">
                    <m:acc>
                      <m:accPr>
                        <m:chr m:val="̅"/>
                        <m:ctrlPr>
                          <a:rPr lang="en-US" sz="4000" i="1">
                            <a:solidFill>
                              <a:schemeClr val="tx1"/>
                            </a:solidFill>
                            <a:latin typeface="Cambria Math" panose="02040503050406030204" pitchFamily="18" charset="0"/>
                          </a:rPr>
                        </m:ctrlPr>
                      </m:accPr>
                      <m:e>
                        <m:r>
                          <a:rPr lang="en-US" sz="4000" i="1">
                            <a:solidFill>
                              <a:schemeClr val="tx1"/>
                            </a:solidFill>
                            <a:latin typeface="Cambria Math"/>
                          </a:rPr>
                          <m:t>𝑋</m:t>
                        </m:r>
                        <m:r>
                          <a:rPr lang="en-US" sz="4000" i="1">
                            <a:solidFill>
                              <a:schemeClr val="tx1"/>
                            </a:solidFill>
                            <a:latin typeface="Cambria Math"/>
                          </a:rPr>
                          <m:t> </m:t>
                        </m:r>
                      </m:e>
                    </m:acc>
                  </m:oMath>
                </a14:m>
                <a:r>
                  <a:rPr lang="en-US" sz="4000" dirty="0">
                    <a:solidFill>
                      <a:schemeClr val="tx1"/>
                    </a:solidFill>
                    <a:latin typeface="Times New Roman" panose="02020603050405020304" pitchFamily="18" charset="0"/>
                    <a:cs typeface="Times New Roman" panose="02020603050405020304" pitchFamily="18" charset="0"/>
                  </a:rPr>
                  <a:t> = 18.9). </a:t>
                </a:r>
                <a:r>
                  <a:rPr lang="en-US" sz="4000" dirty="0">
                    <a:latin typeface="Times New Roman" panose="02020603050405020304" pitchFamily="18" charset="0"/>
                    <a:cs typeface="Times New Roman" panose="02020603050405020304" pitchFamily="18" charset="0"/>
                  </a:rPr>
                  <a:t>Most participants (98.2%) identified as Christian. </a:t>
                </a:r>
              </a:p>
              <a:p>
                <a:endParaRPr lang="en-US" sz="1600" dirty="0">
                  <a:latin typeface="Times New Roman" panose="02020603050405020304" pitchFamily="18" charset="0"/>
                  <a:cs typeface="Times New Roman" panose="02020603050405020304" pitchFamily="18" charset="0"/>
                </a:endParaRPr>
              </a:p>
              <a:p>
                <a:r>
                  <a:rPr lang="en-US" sz="4000" b="1" dirty="0">
                    <a:latin typeface="Times New Roman" panose="02020603050405020304" pitchFamily="18" charset="0"/>
                    <a:cs typeface="Times New Roman" panose="02020603050405020304" pitchFamily="18" charset="0"/>
                  </a:rPr>
                  <a:t>Measures</a:t>
                </a:r>
                <a:endParaRPr lang="en-US" sz="4000" dirty="0">
                  <a:latin typeface="Times New Roman" panose="02020603050405020304" pitchFamily="18" charset="0"/>
                  <a:cs typeface="Times New Roman" panose="02020603050405020304" pitchFamily="18" charset="0"/>
                </a:endParaRPr>
              </a:p>
              <a:p>
                <a:r>
                  <a:rPr lang="en-US" sz="3800" i="1"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 </a:t>
                </a:r>
                <a:r>
                  <a:rPr lang="en-US" sz="4000" i="1" dirty="0">
                    <a:latin typeface="Times New Roman" panose="02020603050405020304" pitchFamily="18" charset="0"/>
                    <a:cs typeface="Times New Roman" panose="02020603050405020304" pitchFamily="18" charset="0"/>
                  </a:rPr>
                  <a:t>Attachment</a:t>
                </a:r>
                <a:r>
                  <a:rPr lang="en-US" sz="4000" dirty="0">
                    <a:latin typeface="Times New Roman" panose="02020603050405020304" pitchFamily="18" charset="0"/>
                    <a:cs typeface="Times New Roman" panose="02020603050405020304" pitchFamily="18" charset="0"/>
                  </a:rPr>
                  <a:t>.  Subjects completed the Experiences in Close Relationships-Relationship Structures questionnaire (ECR-RS; Fraley, Heffernan, </a:t>
                </a:r>
                <a:r>
                  <a:rPr lang="en-US" sz="4000" dirty="0" err="1">
                    <a:latin typeface="Times New Roman" panose="02020603050405020304" pitchFamily="18" charset="0"/>
                    <a:cs typeface="Times New Roman" panose="02020603050405020304" pitchFamily="18" charset="0"/>
                  </a:rPr>
                  <a:t>Vicary</a:t>
                </a:r>
                <a:r>
                  <a:rPr lang="en-US" sz="4000" dirty="0">
                    <a:latin typeface="Times New Roman" panose="02020603050405020304" pitchFamily="18" charset="0"/>
                    <a:cs typeface="Times New Roman" panose="02020603050405020304" pitchFamily="18" charset="0"/>
                  </a:rPr>
                  <a:t>, &amp; Brumbaugh, 2011), which taps avoidant and anxious attachment to one’s best friend and romantic partner.  Subjects also completed the Attachment to God Inventory (AGI; Beck &amp; McDonald, 2004), which measures avoidant and anxious attachment to God using two 14-item subscales. </a:t>
                </a:r>
                <a:endParaRPr lang="en-US" sz="4000" i="1" dirty="0">
                  <a:latin typeface="Times New Roman" panose="02020603050405020304" pitchFamily="18" charset="0"/>
                  <a:cs typeface="Times New Roman" panose="02020603050405020304" pitchFamily="18" charset="0"/>
                </a:endParaRPr>
              </a:p>
              <a:p>
                <a:r>
                  <a:rPr lang="en-US" sz="3800" dirty="0">
                    <a:latin typeface="Times New Roman" panose="02020603050405020304" pitchFamily="18" charset="0"/>
                    <a:cs typeface="Times New Roman" panose="02020603050405020304" pitchFamily="18" charset="0"/>
                  </a:rPr>
                  <a:t>	</a:t>
                </a:r>
                <a:r>
                  <a:rPr lang="en-US" sz="3800" i="1" dirty="0">
                    <a:latin typeface="Times New Roman" panose="02020603050405020304" pitchFamily="18" charset="0"/>
                    <a:cs typeface="Times New Roman" panose="02020603050405020304" pitchFamily="18" charset="0"/>
                  </a:rPr>
                  <a:t> </a:t>
                </a:r>
                <a:r>
                  <a:rPr lang="en-US" sz="4000" i="1" dirty="0">
                    <a:latin typeface="Times New Roman" panose="02020603050405020304" pitchFamily="18" charset="0"/>
                    <a:cs typeface="Times New Roman" panose="02020603050405020304" pitchFamily="18" charset="0"/>
                  </a:rPr>
                  <a:t>Self-Control and Self-Regulation. </a:t>
                </a:r>
                <a:r>
                  <a:rPr lang="en-US" sz="4000" dirty="0">
                    <a:latin typeface="Times New Roman" panose="02020603050405020304" pitchFamily="18" charset="0"/>
                    <a:cs typeface="Times New Roman" panose="02020603050405020304" pitchFamily="18" charset="0"/>
                  </a:rPr>
                  <a:t>The Brief Self-Control Scale (Maloney, </a:t>
                </a:r>
                <a:r>
                  <a:rPr lang="en-US" sz="4000" dirty="0" err="1">
                    <a:latin typeface="Times New Roman" panose="02020603050405020304" pitchFamily="18" charset="0"/>
                    <a:cs typeface="Times New Roman" panose="02020603050405020304" pitchFamily="18" charset="0"/>
                  </a:rPr>
                  <a:t>Grawitch</a:t>
                </a:r>
                <a:r>
                  <a:rPr lang="en-US" sz="4000" dirty="0">
                    <a:latin typeface="Times New Roman" panose="02020603050405020304" pitchFamily="18" charset="0"/>
                    <a:cs typeface="Times New Roman" panose="02020603050405020304" pitchFamily="18" charset="0"/>
                  </a:rPr>
                  <a:t>, &amp; Barber, 2012) is a 13-item measure of self-control.  Participants rated each item on a 1 (not at all like me) to 5 (very much like me) scale.  The Short Self-Regulation Scale (Neal &amp; Carey, 2005) consists of 21 items, and subjects rated self-regulation items on a 1 (strongly disagree) to 5 (strongly agree) scale.</a:t>
                </a:r>
                <a:r>
                  <a:rPr lang="en-US" sz="3800" dirty="0">
                    <a:latin typeface="Times New Roman" panose="02020603050405020304" pitchFamily="18" charset="0"/>
                    <a:cs typeface="Times New Roman" panose="02020603050405020304" pitchFamily="18" charset="0"/>
                  </a:rPr>
                  <a:t>	</a:t>
                </a:r>
                <a:endParaRPr lang="en-US" sz="3800" dirty="0"/>
              </a:p>
            </p:txBody>
          </p:sp>
        </mc:Choice>
        <mc:Fallback xmlns="">
          <p:sp>
            <p:nvSpPr>
              <p:cNvPr id="6" name="TextBox 5">
                <a:extLst>
                  <a:ext uri="{FF2B5EF4-FFF2-40B4-BE49-F238E27FC236}">
                    <a16:creationId xmlns:a16="http://schemas.microsoft.com/office/drawing/2014/main" id="{08D59389-255A-420C-AA37-DA0B565DC064}"/>
                  </a:ext>
                </a:extLst>
              </p:cNvPr>
              <p:cNvSpPr txBox="1">
                <a:spLocks noRot="1" noChangeAspect="1" noMove="1" noResize="1" noEditPoints="1" noAdjustHandles="1" noChangeArrowheads="1" noChangeShapeType="1" noTextEdit="1"/>
              </p:cNvSpPr>
              <p:nvPr/>
            </p:nvSpPr>
            <p:spPr>
              <a:xfrm>
                <a:off x="2133600" y="18962525"/>
                <a:ext cx="14351001" cy="14311610"/>
              </a:xfrm>
              <a:prstGeom prst="rect">
                <a:avLst/>
              </a:prstGeom>
              <a:blipFill>
                <a:blip r:embed="rId4"/>
                <a:stretch>
                  <a:fillRect l="-1487" t="-852" r="-1997"/>
                </a:stretch>
              </a:blipFill>
            </p:spPr>
            <p:txBody>
              <a:bodyPr/>
              <a:lstStyle/>
              <a:p>
                <a:r>
                  <a:rPr lang="en-US">
                    <a:noFill/>
                  </a:rPr>
                  <a:t> </a:t>
                </a:r>
              </a:p>
            </p:txBody>
          </p:sp>
        </mc:Fallback>
      </mc:AlternateContent>
      <p:pic>
        <p:nvPicPr>
          <p:cNvPr id="2" name="Picture 1">
            <a:extLst>
              <a:ext uri="{FF2B5EF4-FFF2-40B4-BE49-F238E27FC236}">
                <a16:creationId xmlns:a16="http://schemas.microsoft.com/office/drawing/2014/main" id="{921E377C-FAC5-43E3-AE19-D6433B71FE4C}"/>
              </a:ext>
            </a:extLst>
          </p:cNvPr>
          <p:cNvPicPr>
            <a:picLocks noChangeAspect="1"/>
          </p:cNvPicPr>
          <p:nvPr/>
        </p:nvPicPr>
        <p:blipFill>
          <a:blip r:embed="rId5"/>
          <a:stretch>
            <a:fillRect/>
          </a:stretch>
        </p:blipFill>
        <p:spPr>
          <a:xfrm>
            <a:off x="45451561" y="457200"/>
            <a:ext cx="4956478" cy="3834716"/>
          </a:xfrm>
          <a:prstGeom prst="rect">
            <a:avLst/>
          </a:prstGeom>
        </p:spPr>
      </p:pic>
      <p:graphicFrame>
        <p:nvGraphicFramePr>
          <p:cNvPr id="20" name="Table 19">
            <a:extLst>
              <a:ext uri="{FF2B5EF4-FFF2-40B4-BE49-F238E27FC236}">
                <a16:creationId xmlns:a16="http://schemas.microsoft.com/office/drawing/2014/main" id="{235BD88F-C811-456C-99A4-521E33CCE20A}"/>
              </a:ext>
            </a:extLst>
          </p:cNvPr>
          <p:cNvGraphicFramePr>
            <a:graphicFrameLocks noGrp="1"/>
          </p:cNvGraphicFramePr>
          <p:nvPr>
            <p:extLst>
              <p:ext uri="{D42A27DB-BD31-4B8C-83A1-F6EECF244321}">
                <p14:modId xmlns:p14="http://schemas.microsoft.com/office/powerpoint/2010/main" val="3245254082"/>
              </p:ext>
            </p:extLst>
          </p:nvPr>
        </p:nvGraphicFramePr>
        <p:xfrm>
          <a:off x="18171887" y="14624081"/>
          <a:ext cx="13395960" cy="6872426"/>
        </p:xfrm>
        <a:graphic>
          <a:graphicData uri="http://schemas.openxmlformats.org/drawingml/2006/table">
            <a:tbl>
              <a:tblPr firstRow="1" firstCol="1" bandRow="1"/>
              <a:tblGrid>
                <a:gridCol w="4114800">
                  <a:extLst>
                    <a:ext uri="{9D8B030D-6E8A-4147-A177-3AD203B41FA5}">
                      <a16:colId xmlns:a16="http://schemas.microsoft.com/office/drawing/2014/main" val="2038785744"/>
                    </a:ext>
                  </a:extLst>
                </a:gridCol>
                <a:gridCol w="1325880">
                  <a:extLst>
                    <a:ext uri="{9D8B030D-6E8A-4147-A177-3AD203B41FA5}">
                      <a16:colId xmlns:a16="http://schemas.microsoft.com/office/drawing/2014/main" val="3515612566"/>
                    </a:ext>
                  </a:extLst>
                </a:gridCol>
                <a:gridCol w="1325880">
                  <a:extLst>
                    <a:ext uri="{9D8B030D-6E8A-4147-A177-3AD203B41FA5}">
                      <a16:colId xmlns:a16="http://schemas.microsoft.com/office/drawing/2014/main" val="2385205339"/>
                    </a:ext>
                  </a:extLst>
                </a:gridCol>
                <a:gridCol w="1325880">
                  <a:extLst>
                    <a:ext uri="{9D8B030D-6E8A-4147-A177-3AD203B41FA5}">
                      <a16:colId xmlns:a16="http://schemas.microsoft.com/office/drawing/2014/main" val="1459254113"/>
                    </a:ext>
                  </a:extLst>
                </a:gridCol>
                <a:gridCol w="1325880">
                  <a:extLst>
                    <a:ext uri="{9D8B030D-6E8A-4147-A177-3AD203B41FA5}">
                      <a16:colId xmlns:a16="http://schemas.microsoft.com/office/drawing/2014/main" val="2882365803"/>
                    </a:ext>
                  </a:extLst>
                </a:gridCol>
                <a:gridCol w="1325880">
                  <a:extLst>
                    <a:ext uri="{9D8B030D-6E8A-4147-A177-3AD203B41FA5}">
                      <a16:colId xmlns:a16="http://schemas.microsoft.com/office/drawing/2014/main" val="276956960"/>
                    </a:ext>
                  </a:extLst>
                </a:gridCol>
                <a:gridCol w="1325880">
                  <a:extLst>
                    <a:ext uri="{9D8B030D-6E8A-4147-A177-3AD203B41FA5}">
                      <a16:colId xmlns:a16="http://schemas.microsoft.com/office/drawing/2014/main" val="2773733421"/>
                    </a:ext>
                  </a:extLst>
                </a:gridCol>
                <a:gridCol w="1325880">
                  <a:extLst>
                    <a:ext uri="{9D8B030D-6E8A-4147-A177-3AD203B41FA5}">
                      <a16:colId xmlns:a16="http://schemas.microsoft.com/office/drawing/2014/main" val="3376347800"/>
                    </a:ext>
                  </a:extLst>
                </a:gridCol>
              </a:tblGrid>
              <a:tr h="477944">
                <a:tc gridSpan="6">
                  <a:txBody>
                    <a:bodyPr/>
                    <a:lstStyle/>
                    <a:p>
                      <a:pPr marL="0" marR="0" algn="l">
                        <a:spcBef>
                          <a:spcPts val="0"/>
                        </a:spcBef>
                        <a:spcAft>
                          <a:spcPts val="0"/>
                        </a:spcAft>
                      </a:pPr>
                      <a:r>
                        <a:rPr lang="en-US" sz="3000" b="1" kern="1200" dirty="0">
                          <a:solidFill>
                            <a:schemeClr val="bg1"/>
                          </a:solidFill>
                          <a:effectLst/>
                          <a:latin typeface="Times New Roman" panose="02020603050405020304" pitchFamily="18" charset="0"/>
                          <a:ea typeface="+mn-ea"/>
                          <a:cs typeface="Times New Roman" panose="02020603050405020304" pitchFamily="18" charset="0"/>
                        </a:rPr>
                        <a:t>Table 1.</a:t>
                      </a:r>
                      <a:r>
                        <a:rPr lang="en-US" sz="3000" kern="1200" dirty="0">
                          <a:solidFill>
                            <a:schemeClr val="bg1"/>
                          </a:solidFill>
                          <a:effectLst/>
                          <a:latin typeface="Times New Roman" panose="02020603050405020304" pitchFamily="18" charset="0"/>
                          <a:ea typeface="+mn-ea"/>
                          <a:cs typeface="Times New Roman" panose="02020603050405020304" pitchFamily="18" charset="0"/>
                        </a:rPr>
                        <a:t>  </a:t>
                      </a:r>
                      <a:r>
                        <a:rPr lang="en-US" sz="3000" b="1" i="0" kern="1200" dirty="0">
                          <a:solidFill>
                            <a:schemeClr val="bg1"/>
                          </a:solidFill>
                          <a:effectLst/>
                          <a:latin typeface="Times New Roman" panose="02020603050405020304" pitchFamily="18" charset="0"/>
                          <a:ea typeface="+mn-ea"/>
                          <a:cs typeface="Times New Roman" panose="02020603050405020304" pitchFamily="18" charset="0"/>
                        </a:rPr>
                        <a:t>Pearson Product-Moment Correlation Coefficients</a:t>
                      </a:r>
                      <a:endParaRPr lang="en-US" sz="3000" b="1" i="0" dirty="0">
                        <a:solidFill>
                          <a:schemeClr val="bg1"/>
                        </a:solidFill>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a:spcBef>
                          <a:spcPts val="0"/>
                        </a:spcBef>
                        <a:spcAft>
                          <a:spcPts val="0"/>
                        </a:spcAft>
                      </a:pPr>
                      <a:endParaRPr lang="en-US" sz="3000" b="1" i="0" dirty="0">
                        <a:solidFill>
                          <a:schemeClr val="bg1"/>
                        </a:solidFill>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marR="0" algn="l">
                        <a:spcBef>
                          <a:spcPts val="0"/>
                        </a:spcBef>
                        <a:spcAft>
                          <a:spcPts val="0"/>
                        </a:spcAft>
                      </a:pPr>
                      <a:endParaRPr lang="en-US" sz="3000" b="1" i="0" dirty="0">
                        <a:solidFill>
                          <a:schemeClr val="bg1"/>
                        </a:solidFill>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41095852"/>
                  </a:ext>
                </a:extLst>
              </a:tr>
              <a:tr h="649934">
                <a:tc>
                  <a:txBody>
                    <a:bodyPr/>
                    <a:lstStyle/>
                    <a:p>
                      <a:pPr marL="0" marR="0" algn="l">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1</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2</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3</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4</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5</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6</a:t>
                      </a: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7</a:t>
                      </a: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extLst>
                  <a:ext uri="{0D108BD9-81ED-4DB2-BD59-A6C34878D82A}">
                    <a16:rowId xmlns:a16="http://schemas.microsoft.com/office/drawing/2014/main" val="2084885517"/>
                  </a:ext>
                </a:extLst>
              </a:tr>
              <a:tr h="739940">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1. Self-Control</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 </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 </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 </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 </a:t>
                      </a: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4026000295"/>
                  </a:ext>
                </a:extLst>
              </a:tr>
              <a:tr h="649934">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2. Self-Regulation</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.73**</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extLst>
                  <a:ext uri="{0D108BD9-81ED-4DB2-BD59-A6C34878D82A}">
                    <a16:rowId xmlns:a16="http://schemas.microsoft.com/office/drawing/2014/main" val="4188794015"/>
                  </a:ext>
                </a:extLst>
              </a:tr>
              <a:tr h="649934">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3. Romantic Anxiety</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-.28**</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-.29***</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2572610912"/>
                  </a:ext>
                </a:extLst>
              </a:tr>
              <a:tr h="649934">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4. Romantic Avoidance</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-.02</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-.15</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.38***</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extLst>
                  <a:ext uri="{0D108BD9-81ED-4DB2-BD59-A6C34878D82A}">
                    <a16:rowId xmlns:a16="http://schemas.microsoft.com/office/drawing/2014/main" val="1948444140"/>
                  </a:ext>
                </a:extLst>
              </a:tr>
              <a:tr h="649934">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5. Friend Anxiety</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-.26**</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-.19*</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.47***</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.29***</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031968900"/>
                  </a:ext>
                </a:extLst>
              </a:tr>
              <a:tr h="649224">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6. Friend Avoidance</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-.08</a:t>
                      </a:r>
                    </a:p>
                  </a:txBody>
                  <a:tcPr marL="68580" marR="68580" marT="0" marB="0">
                    <a:lnL>
                      <a:noFill/>
                    </a:lnL>
                    <a:lnR>
                      <a:noFill/>
                    </a:lnR>
                    <a:lnT>
                      <a:noFill/>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-.10</a:t>
                      </a:r>
                    </a:p>
                  </a:txBody>
                  <a:tcPr marL="68580" marR="68580" marT="0" marB="0">
                    <a:lnL>
                      <a:noFill/>
                    </a:lnL>
                    <a:lnR>
                      <a:noFill/>
                    </a:lnR>
                    <a:lnT>
                      <a:noFill/>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.20*</a:t>
                      </a:r>
                    </a:p>
                  </a:txBody>
                  <a:tcPr marL="68580" marR="68580" marT="0" marB="0">
                    <a:lnL>
                      <a:noFill/>
                    </a:lnL>
                    <a:lnR>
                      <a:noFill/>
                    </a:lnR>
                    <a:lnT>
                      <a:noFill/>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.48***</a:t>
                      </a:r>
                    </a:p>
                  </a:txBody>
                  <a:tcPr marL="68580" marR="68580" marT="0" marB="0">
                    <a:lnL>
                      <a:noFill/>
                    </a:lnL>
                    <a:lnR>
                      <a:noFill/>
                    </a:lnR>
                    <a:lnT>
                      <a:noFill/>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.53***</a:t>
                      </a:r>
                    </a:p>
                  </a:txBody>
                  <a:tcPr marL="68580" marR="68580" marT="0" marB="0">
                    <a:lnL>
                      <a:noFill/>
                    </a:lnL>
                    <a:lnR>
                      <a:noFill/>
                    </a:lnR>
                    <a:lnT>
                      <a:noFill/>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solidFill>
                      <a:srgbClr val="FF0000">
                        <a:alpha val="20000"/>
                      </a:srgbClr>
                    </a:solidFill>
                  </a:tcPr>
                </a:tc>
                <a:extLst>
                  <a:ext uri="{0D108BD9-81ED-4DB2-BD59-A6C34878D82A}">
                    <a16:rowId xmlns:a16="http://schemas.microsoft.com/office/drawing/2014/main" val="979114341"/>
                  </a:ext>
                </a:extLst>
              </a:tr>
              <a:tr h="649224">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7.  ATG Anxiety</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-.21*</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-.15</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.32***</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.10</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.27**</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.23*</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3999038"/>
                  </a:ext>
                </a:extLst>
              </a:tr>
              <a:tr h="649224">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8.  ATG Avoidance</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-.19*</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-.29**</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.08</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.18</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.10</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.07</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.01</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alpha val="20000"/>
                      </a:srgbClr>
                    </a:solidFill>
                  </a:tcPr>
                </a:tc>
                <a:extLst>
                  <a:ext uri="{0D108BD9-81ED-4DB2-BD59-A6C34878D82A}">
                    <a16:rowId xmlns:a16="http://schemas.microsoft.com/office/drawing/2014/main" val="4045028854"/>
                  </a:ext>
                </a:extLst>
              </a:tr>
              <a:tr h="457200">
                <a:tc gridSpan="6">
                  <a:txBody>
                    <a:bodyPr/>
                    <a:lstStyle/>
                    <a:p>
                      <a:pPr marL="0" marR="0" algn="l">
                        <a:spcBef>
                          <a:spcPts val="0"/>
                        </a:spcBef>
                        <a:spcAft>
                          <a:spcPts val="0"/>
                        </a:spcAft>
                      </a:pPr>
                      <a:r>
                        <a:rPr lang="en-US" sz="3000" kern="1200" dirty="0">
                          <a:solidFill>
                            <a:schemeClr val="tx1"/>
                          </a:solidFill>
                          <a:effectLst/>
                          <a:latin typeface="Times New Roman" panose="02020603050405020304" pitchFamily="18" charset="0"/>
                          <a:ea typeface="+mn-ea"/>
                          <a:cs typeface="Times New Roman" panose="02020603050405020304" pitchFamily="18" charset="0"/>
                        </a:rPr>
                        <a:t>*</a:t>
                      </a:r>
                      <a:r>
                        <a:rPr lang="en-US" sz="3000" i="1" kern="1200" dirty="0">
                          <a:solidFill>
                            <a:schemeClr val="tx1"/>
                          </a:solidFill>
                          <a:effectLst/>
                          <a:latin typeface="Times New Roman" panose="02020603050405020304" pitchFamily="18" charset="0"/>
                          <a:ea typeface="+mn-ea"/>
                          <a:cs typeface="Times New Roman" panose="02020603050405020304" pitchFamily="18" charset="0"/>
                        </a:rPr>
                        <a:t>p</a:t>
                      </a:r>
                      <a:r>
                        <a:rPr lang="en-US" sz="3000" kern="1200" dirty="0">
                          <a:solidFill>
                            <a:schemeClr val="tx1"/>
                          </a:solidFill>
                          <a:effectLst/>
                          <a:latin typeface="Times New Roman" panose="02020603050405020304" pitchFamily="18" charset="0"/>
                          <a:ea typeface="+mn-ea"/>
                          <a:cs typeface="Times New Roman" panose="02020603050405020304" pitchFamily="18" charset="0"/>
                        </a:rPr>
                        <a:t> &lt; .05  **</a:t>
                      </a:r>
                      <a:r>
                        <a:rPr lang="en-US" sz="3000" i="1" kern="1200" dirty="0">
                          <a:solidFill>
                            <a:schemeClr val="tx1"/>
                          </a:solidFill>
                          <a:effectLst/>
                          <a:latin typeface="Times New Roman" panose="02020603050405020304" pitchFamily="18" charset="0"/>
                          <a:ea typeface="+mn-ea"/>
                          <a:cs typeface="Times New Roman" panose="02020603050405020304" pitchFamily="18" charset="0"/>
                        </a:rPr>
                        <a:t>p</a:t>
                      </a:r>
                      <a:r>
                        <a:rPr lang="en-US" sz="3000" kern="1200" dirty="0">
                          <a:solidFill>
                            <a:schemeClr val="tx1"/>
                          </a:solidFill>
                          <a:effectLst/>
                          <a:latin typeface="Times New Roman" panose="02020603050405020304" pitchFamily="18" charset="0"/>
                          <a:ea typeface="+mn-ea"/>
                          <a:cs typeface="Times New Roman" panose="02020603050405020304" pitchFamily="18" charset="0"/>
                        </a:rPr>
                        <a:t> &lt; .01 ***</a:t>
                      </a:r>
                      <a:r>
                        <a:rPr lang="en-US" sz="3000" i="1" kern="1200" dirty="0">
                          <a:solidFill>
                            <a:schemeClr val="tx1"/>
                          </a:solidFill>
                          <a:effectLst/>
                          <a:latin typeface="Times New Roman" panose="02020603050405020304" pitchFamily="18" charset="0"/>
                          <a:ea typeface="+mn-ea"/>
                          <a:cs typeface="Times New Roman" panose="02020603050405020304" pitchFamily="18" charset="0"/>
                        </a:rPr>
                        <a:t>p</a:t>
                      </a:r>
                      <a:r>
                        <a:rPr lang="en-US" sz="3000" kern="1200" dirty="0">
                          <a:solidFill>
                            <a:schemeClr val="tx1"/>
                          </a:solidFill>
                          <a:effectLst/>
                          <a:latin typeface="Times New Roman" panose="02020603050405020304" pitchFamily="18" charset="0"/>
                          <a:ea typeface="+mn-ea"/>
                          <a:cs typeface="Times New Roman" panose="02020603050405020304" pitchFamily="18" charset="0"/>
                        </a:rPr>
                        <a:t> &lt; .001</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spcBef>
                          <a:spcPts val="0"/>
                        </a:spcBef>
                        <a:spcAft>
                          <a:spcPts val="0"/>
                        </a:spcAft>
                      </a:pPr>
                      <a:endParaRPr lang="en-US" sz="3000" dirty="0">
                        <a:effectLst/>
                        <a:latin typeface="+mn-lt"/>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0"/>
                        </a:spcBef>
                        <a:spcAft>
                          <a:spcPts val="0"/>
                        </a:spcAft>
                      </a:pPr>
                      <a:endParaRPr lang="en-US" sz="3000" dirty="0">
                        <a:effectLst/>
                        <a:latin typeface="+mn-lt"/>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1355933"/>
                  </a:ext>
                </a:extLst>
              </a:tr>
            </a:tbl>
          </a:graphicData>
        </a:graphic>
      </p:graphicFrame>
      <p:graphicFrame>
        <p:nvGraphicFramePr>
          <p:cNvPr id="21" name="Table 20">
            <a:extLst>
              <a:ext uri="{FF2B5EF4-FFF2-40B4-BE49-F238E27FC236}">
                <a16:creationId xmlns:a16="http://schemas.microsoft.com/office/drawing/2014/main" id="{F7B433C8-F082-46AA-BE36-B1790BA3DD69}"/>
              </a:ext>
            </a:extLst>
          </p:cNvPr>
          <p:cNvGraphicFramePr>
            <a:graphicFrameLocks noGrp="1"/>
          </p:cNvGraphicFramePr>
          <p:nvPr>
            <p:extLst>
              <p:ext uri="{D42A27DB-BD31-4B8C-83A1-F6EECF244321}">
                <p14:modId xmlns:p14="http://schemas.microsoft.com/office/powerpoint/2010/main" val="2908380091"/>
              </p:ext>
            </p:extLst>
          </p:nvPr>
        </p:nvGraphicFramePr>
        <p:xfrm>
          <a:off x="18171887" y="23225579"/>
          <a:ext cx="13395960" cy="5486400"/>
        </p:xfrm>
        <a:graphic>
          <a:graphicData uri="http://schemas.openxmlformats.org/drawingml/2006/table">
            <a:tbl>
              <a:tblPr firstRow="1" bandRow="1">
                <a:tableStyleId>{2A488322-F2BA-4B5B-9748-0D474271808F}</a:tableStyleId>
              </a:tblPr>
              <a:tblGrid>
                <a:gridCol w="1552118">
                  <a:extLst>
                    <a:ext uri="{9D8B030D-6E8A-4147-A177-3AD203B41FA5}">
                      <a16:colId xmlns:a16="http://schemas.microsoft.com/office/drawing/2014/main" val="2265883868"/>
                    </a:ext>
                  </a:extLst>
                </a:gridCol>
                <a:gridCol w="1917322">
                  <a:extLst>
                    <a:ext uri="{9D8B030D-6E8A-4147-A177-3AD203B41FA5}">
                      <a16:colId xmlns:a16="http://schemas.microsoft.com/office/drawing/2014/main" val="675185027"/>
                    </a:ext>
                  </a:extLst>
                </a:gridCol>
                <a:gridCol w="1826021">
                  <a:extLst>
                    <a:ext uri="{9D8B030D-6E8A-4147-A177-3AD203B41FA5}">
                      <a16:colId xmlns:a16="http://schemas.microsoft.com/office/drawing/2014/main" val="4166796265"/>
                    </a:ext>
                  </a:extLst>
                </a:gridCol>
                <a:gridCol w="2541497">
                  <a:extLst>
                    <a:ext uri="{9D8B030D-6E8A-4147-A177-3AD203B41FA5}">
                      <a16:colId xmlns:a16="http://schemas.microsoft.com/office/drawing/2014/main" val="1474966374"/>
                    </a:ext>
                  </a:extLst>
                </a:gridCol>
                <a:gridCol w="1524894">
                  <a:extLst>
                    <a:ext uri="{9D8B030D-6E8A-4147-A177-3AD203B41FA5}">
                      <a16:colId xmlns:a16="http://schemas.microsoft.com/office/drawing/2014/main" val="2513616959"/>
                    </a:ext>
                  </a:extLst>
                </a:gridCol>
                <a:gridCol w="2017054">
                  <a:extLst>
                    <a:ext uri="{9D8B030D-6E8A-4147-A177-3AD203B41FA5}">
                      <a16:colId xmlns:a16="http://schemas.microsoft.com/office/drawing/2014/main" val="1986902997"/>
                    </a:ext>
                  </a:extLst>
                </a:gridCol>
                <a:gridCol w="2017054">
                  <a:extLst>
                    <a:ext uri="{9D8B030D-6E8A-4147-A177-3AD203B41FA5}">
                      <a16:colId xmlns:a16="http://schemas.microsoft.com/office/drawing/2014/main" val="416563290"/>
                    </a:ext>
                  </a:extLst>
                </a:gridCol>
              </a:tblGrid>
              <a:tr h="0">
                <a:tc gridSpan="7">
                  <a:txBody>
                    <a:bodyPr/>
                    <a:lstStyle/>
                    <a:p>
                      <a:r>
                        <a:rPr lang="en-US" sz="3000" dirty="0">
                          <a:latin typeface="Times New Roman" panose="02020603050405020304" pitchFamily="18" charset="0"/>
                          <a:cs typeface="Times New Roman" panose="02020603050405020304" pitchFamily="18" charset="0"/>
                        </a:rPr>
                        <a:t>Table 2.  Variance</a:t>
                      </a:r>
                      <a:r>
                        <a:rPr lang="en-US" sz="3000" baseline="0" dirty="0">
                          <a:latin typeface="Times New Roman" panose="02020603050405020304" pitchFamily="18" charset="0"/>
                          <a:cs typeface="Times New Roman" panose="02020603050405020304" pitchFamily="18" charset="0"/>
                        </a:rPr>
                        <a:t> Accounted for in Self-Control</a:t>
                      </a:r>
                      <a:endParaRPr lang="en-US" sz="3000" b="0" dirty="0">
                        <a:latin typeface="Times New Roman" panose="02020603050405020304" pitchFamily="18" charset="0"/>
                        <a:cs typeface="Times New Roman" panose="02020603050405020304" pitchFamily="18" charset="0"/>
                      </a:endParaRPr>
                    </a:p>
                  </a:txBody>
                  <a:tcPr/>
                </a:tc>
                <a:tc hMerge="1">
                  <a:txBody>
                    <a:bodyPr/>
                    <a:lstStyle/>
                    <a:p>
                      <a:pPr algn="ct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i="1" u="sng" baseline="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4731851"/>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rgbClr val="33CCFF">
                        <a:alpha val="2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rgbClr val="33CCFF">
                        <a:alpha val="20000"/>
                      </a:srgbClr>
                    </a:solidFill>
                  </a:tcPr>
                </a:tc>
                <a:tc>
                  <a:txBody>
                    <a:bodyPr/>
                    <a:lstStyle/>
                    <a:p>
                      <a:pPr algn="ctr"/>
                      <a:r>
                        <a:rPr lang="en-US" sz="3000" u="sng" dirty="0">
                          <a:latin typeface="Times New Roman" panose="02020603050405020304" pitchFamily="18" charset="0"/>
                          <a:cs typeface="Times New Roman" panose="02020603050405020304" pitchFamily="18" charset="0"/>
                        </a:rPr>
                        <a:t>Subscale</a:t>
                      </a:r>
                    </a:p>
                  </a:txBody>
                  <a:tcPr>
                    <a:solidFill>
                      <a:srgbClr val="33CCFF">
                        <a:alpha val="20000"/>
                      </a:srgbClr>
                    </a:solidFill>
                  </a:tcPr>
                </a:tc>
                <a:tc>
                  <a:txBody>
                    <a:bodyPr/>
                    <a:lstStyle/>
                    <a:p>
                      <a:pPr algn="ctr"/>
                      <a:r>
                        <a:rPr lang="en-US" sz="3000" u="sng" dirty="0">
                          <a:latin typeface="Times New Roman" panose="02020603050405020304" pitchFamily="18" charset="0"/>
                          <a:cs typeface="Times New Roman" panose="02020603050405020304" pitchFamily="18" charset="0"/>
                        </a:rPr>
                        <a:t>Beta</a:t>
                      </a:r>
                      <a:endParaRPr lang="en-US" sz="3000" i="1" u="sng"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r>
                        <a:rPr lang="en-US" sz="3000" u="sng" dirty="0">
                          <a:latin typeface="Times New Roman" panose="02020603050405020304" pitchFamily="18" charset="0"/>
                          <a:cs typeface="Times New Roman" panose="02020603050405020304" pitchFamily="18" charset="0"/>
                        </a:rPr>
                        <a:t>Equation </a:t>
                      </a:r>
                      <a:r>
                        <a:rPr lang="en-US" sz="3000" i="1" u="sng" dirty="0">
                          <a:latin typeface="Times New Roman" panose="02020603050405020304" pitchFamily="18" charset="0"/>
                          <a:cs typeface="Times New Roman" panose="02020603050405020304" pitchFamily="18" charset="0"/>
                        </a:rPr>
                        <a:t>F</a:t>
                      </a:r>
                    </a:p>
                  </a:txBody>
                  <a:tcPr>
                    <a:solidFill>
                      <a:srgbClr val="33CCFF">
                        <a:alpha val="2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 </a:t>
                      </a:r>
                      <a:r>
                        <a:rPr lang="en-US" sz="3000" u="sng" baseline="0" dirty="0">
                          <a:latin typeface="Times New Roman" panose="02020603050405020304" pitchFamily="18" charset="0"/>
                          <a:cs typeface="Times New Roman" panose="02020603050405020304" pitchFamily="18" charset="0"/>
                        </a:rPr>
                        <a:t>F</a:t>
                      </a:r>
                      <a:endParaRPr lang="en-US" sz="3000" i="1" u="sng" baseline="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127400735"/>
                  </a:ext>
                </a:extLst>
              </a:tr>
              <a:tr h="542544">
                <a:tc>
                  <a:txBody>
                    <a:bodyPr/>
                    <a:lstStyle/>
                    <a:p>
                      <a:r>
                        <a:rPr lang="en-US" sz="3000" dirty="0">
                          <a:latin typeface="Times New Roman" panose="02020603050405020304" pitchFamily="18" charset="0"/>
                          <a:cs typeface="Times New Roman" panose="02020603050405020304" pitchFamily="18" charset="0"/>
                        </a:rPr>
                        <a:t>Step 1</a:t>
                      </a:r>
                    </a:p>
                  </a:txBody>
                  <a:tcPr/>
                </a:tc>
                <a:tc>
                  <a:txBody>
                    <a:bodyPr/>
                    <a:lstStyle/>
                    <a:p>
                      <a:pPr algn="ctr"/>
                      <a:r>
                        <a:rPr lang="en-US" sz="3000" dirty="0">
                          <a:latin typeface="Times New Roman" panose="02020603050405020304" pitchFamily="18" charset="0"/>
                          <a:cs typeface="Times New Roman" panose="02020603050405020304" pitchFamily="18" charset="0"/>
                        </a:rPr>
                        <a:t>.07</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r>
                        <a:rPr lang="en-US" sz="3000" dirty="0">
                          <a:latin typeface="Times New Roman" panose="02020603050405020304" pitchFamily="18" charset="0"/>
                          <a:cs typeface="Times New Roman" panose="02020603050405020304" pitchFamily="18" charset="0"/>
                        </a:rPr>
                        <a:t>Romantic</a:t>
                      </a:r>
                      <a:r>
                        <a:rPr lang="en-US" sz="3000" baseline="0" dirty="0">
                          <a:latin typeface="Times New Roman" panose="02020603050405020304" pitchFamily="18" charset="0"/>
                          <a:cs typeface="Times New Roman" panose="02020603050405020304" pitchFamily="18" charset="0"/>
                        </a:rPr>
                        <a:t> Anx.</a:t>
                      </a:r>
                      <a:endParaRPr lang="en-US" sz="3000" dirty="0">
                        <a:latin typeface="Times New Roman" panose="02020603050405020304" pitchFamily="18" charset="0"/>
                        <a:cs typeface="Times New Roman" panose="02020603050405020304" pitchFamily="18" charset="0"/>
                      </a:endParaRPr>
                    </a:p>
                  </a:txBody>
                  <a:tcPr/>
                </a:tc>
                <a:tc>
                  <a:txBody>
                    <a:bodyPr/>
                    <a:lstStyle/>
                    <a:p>
                      <a:pPr algn="ctr"/>
                      <a:r>
                        <a:rPr lang="en-US" sz="3000" dirty="0">
                          <a:latin typeface="Times New Roman" panose="02020603050405020304" pitchFamily="18" charset="0"/>
                          <a:cs typeface="Times New Roman" panose="02020603050405020304" pitchFamily="18" charset="0"/>
                        </a:rPr>
                        <a:t>-.17</a:t>
                      </a:r>
                    </a:p>
                  </a:txBody>
                  <a:tcPr/>
                </a:tc>
                <a:tc>
                  <a:txBody>
                    <a:bodyPr/>
                    <a:lstStyle/>
                    <a:p>
                      <a:pPr algn="ctr"/>
                      <a:r>
                        <a:rPr lang="en-US" sz="3000" dirty="0">
                          <a:latin typeface="Times New Roman" panose="02020603050405020304" pitchFamily="18" charset="0"/>
                          <a:cs typeface="Times New Roman" panose="02020603050405020304" pitchFamily="18" charset="0"/>
                        </a:rPr>
                        <a:t>2.06</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20251473"/>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r>
                        <a:rPr lang="en-US" sz="3000" dirty="0">
                          <a:latin typeface="Times New Roman" panose="02020603050405020304" pitchFamily="18" charset="0"/>
                          <a:cs typeface="Times New Roman" panose="02020603050405020304" pitchFamily="18" charset="0"/>
                        </a:rPr>
                        <a:t>Romantic Avd.</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.008</a:t>
                      </a: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1289686062"/>
                  </a:ext>
                </a:extLst>
              </a:tr>
              <a:tr h="274320">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r>
                        <a:rPr lang="en-US" sz="3000" dirty="0">
                          <a:latin typeface="Times New Roman" panose="02020603050405020304" pitchFamily="18" charset="0"/>
                          <a:cs typeface="Times New Roman" panose="02020603050405020304" pitchFamily="18" charset="0"/>
                        </a:rPr>
                        <a:t>Friend Anxiety</a:t>
                      </a:r>
                    </a:p>
                  </a:txBody>
                  <a:tcPr/>
                </a:tc>
                <a:tc>
                  <a:txBody>
                    <a:bodyPr/>
                    <a:lstStyle/>
                    <a:p>
                      <a:pPr algn="ctr"/>
                      <a:r>
                        <a:rPr lang="en-US" sz="3000" dirty="0">
                          <a:latin typeface="Times New Roman" panose="02020603050405020304" pitchFamily="18" charset="0"/>
                          <a:cs typeface="Times New Roman" panose="02020603050405020304" pitchFamily="18" charset="0"/>
                        </a:rPr>
                        <a:t>-.197</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74404232"/>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r>
                        <a:rPr lang="en-US" sz="3000" dirty="0">
                          <a:latin typeface="Times New Roman" panose="02020603050405020304" pitchFamily="18" charset="0"/>
                          <a:cs typeface="Times New Roman" panose="02020603050405020304" pitchFamily="18" charset="0"/>
                        </a:rPr>
                        <a:t>Friend Avoid.</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.069</a:t>
                      </a: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2664976070"/>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57895756"/>
                  </a:ext>
                </a:extLst>
              </a:tr>
              <a:tr h="542544">
                <a:tc>
                  <a:txBody>
                    <a:bodyPr/>
                    <a:lstStyle/>
                    <a:p>
                      <a:r>
                        <a:rPr lang="en-US" sz="3000" dirty="0">
                          <a:latin typeface="Times New Roman" panose="02020603050405020304" pitchFamily="18" charset="0"/>
                          <a:cs typeface="Times New Roman" panose="02020603050405020304" pitchFamily="18" charset="0"/>
                        </a:rPr>
                        <a:t>Step 2</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.118*</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.048†</a:t>
                      </a:r>
                    </a:p>
                  </a:txBody>
                  <a:tcPr>
                    <a:solidFill>
                      <a:srgbClr val="33CCFF">
                        <a:alpha val="20000"/>
                      </a:srgbClr>
                    </a:solidFill>
                  </a:tcPr>
                </a:tc>
                <a:tc>
                  <a:txBody>
                    <a:bodyPr/>
                    <a:lstStyle/>
                    <a:p>
                      <a:r>
                        <a:rPr lang="en-US" sz="3000" dirty="0">
                          <a:latin typeface="Times New Roman" panose="02020603050405020304" pitchFamily="18" charset="0"/>
                          <a:cs typeface="Times New Roman" panose="02020603050405020304" pitchFamily="18" charset="0"/>
                        </a:rPr>
                        <a:t>God Anxiety</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-.149</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2.41*</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2.94†</a:t>
                      </a:r>
                    </a:p>
                  </a:txBody>
                  <a:tcPr>
                    <a:solidFill>
                      <a:srgbClr val="33CCFF">
                        <a:alpha val="20000"/>
                      </a:srgbClr>
                    </a:solidFill>
                  </a:tcPr>
                </a:tc>
                <a:extLst>
                  <a:ext uri="{0D108BD9-81ED-4DB2-BD59-A6C34878D82A}">
                    <a16:rowId xmlns:a16="http://schemas.microsoft.com/office/drawing/2014/main" val="2843086251"/>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r>
                        <a:rPr lang="en-US" sz="3000" dirty="0">
                          <a:latin typeface="Times New Roman" panose="02020603050405020304" pitchFamily="18" charset="0"/>
                          <a:cs typeface="Times New Roman" panose="02020603050405020304" pitchFamily="18" charset="0"/>
                        </a:rPr>
                        <a:t>God Avoid.</a:t>
                      </a:r>
                    </a:p>
                  </a:txBody>
                  <a:tcPr/>
                </a:tc>
                <a:tc>
                  <a:txBody>
                    <a:bodyPr/>
                    <a:lstStyle/>
                    <a:p>
                      <a:pPr algn="ctr"/>
                      <a:r>
                        <a:rPr lang="en-US" sz="3000" dirty="0">
                          <a:latin typeface="Times New Roman" panose="02020603050405020304" pitchFamily="18" charset="0"/>
                          <a:cs typeface="Times New Roman" panose="02020603050405020304" pitchFamily="18" charset="0"/>
                        </a:rPr>
                        <a:t>-.175†</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89720439"/>
                  </a:ext>
                </a:extLst>
              </a:tr>
              <a:tr h="542544">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dirty="0">
                          <a:latin typeface="Times New Roman" panose="02020603050405020304" pitchFamily="18" charset="0"/>
                          <a:cs typeface="Times New Roman" panose="02020603050405020304" pitchFamily="18" charset="0"/>
                        </a:rPr>
                        <a:t>†</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 .06    *</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a:t>
                      </a:r>
                      <a:r>
                        <a:rPr lang="en-US" sz="3000" baseline="0" dirty="0">
                          <a:latin typeface="Times New Roman" panose="02020603050405020304" pitchFamily="18" charset="0"/>
                          <a:cs typeface="Times New Roman" panose="02020603050405020304" pitchFamily="18" charset="0"/>
                        </a:rPr>
                        <a:t> .05</a:t>
                      </a: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2540176905"/>
                  </a:ext>
                </a:extLst>
              </a:tr>
            </a:tbl>
          </a:graphicData>
        </a:graphic>
      </p:graphicFrame>
      <p:graphicFrame>
        <p:nvGraphicFramePr>
          <p:cNvPr id="22" name="Table 21">
            <a:extLst>
              <a:ext uri="{FF2B5EF4-FFF2-40B4-BE49-F238E27FC236}">
                <a16:creationId xmlns:a16="http://schemas.microsoft.com/office/drawing/2014/main" id="{AB030350-0D28-4CBB-B143-479740C5EA7F}"/>
              </a:ext>
            </a:extLst>
          </p:cNvPr>
          <p:cNvGraphicFramePr>
            <a:graphicFrameLocks noGrp="1"/>
          </p:cNvGraphicFramePr>
          <p:nvPr>
            <p:extLst>
              <p:ext uri="{D42A27DB-BD31-4B8C-83A1-F6EECF244321}">
                <p14:modId xmlns:p14="http://schemas.microsoft.com/office/powerpoint/2010/main" val="3225575068"/>
              </p:ext>
            </p:extLst>
          </p:nvPr>
        </p:nvGraphicFramePr>
        <p:xfrm>
          <a:off x="18171887" y="30482730"/>
          <a:ext cx="13395960" cy="5486400"/>
        </p:xfrm>
        <a:graphic>
          <a:graphicData uri="http://schemas.openxmlformats.org/drawingml/2006/table">
            <a:tbl>
              <a:tblPr firstRow="1" bandRow="1">
                <a:tableStyleId>{2A488322-F2BA-4B5B-9748-0D474271808F}</a:tableStyleId>
              </a:tblPr>
              <a:tblGrid>
                <a:gridCol w="1552118">
                  <a:extLst>
                    <a:ext uri="{9D8B030D-6E8A-4147-A177-3AD203B41FA5}">
                      <a16:colId xmlns:a16="http://schemas.microsoft.com/office/drawing/2014/main" val="2265883868"/>
                    </a:ext>
                  </a:extLst>
                </a:gridCol>
                <a:gridCol w="1917322">
                  <a:extLst>
                    <a:ext uri="{9D8B030D-6E8A-4147-A177-3AD203B41FA5}">
                      <a16:colId xmlns:a16="http://schemas.microsoft.com/office/drawing/2014/main" val="675185027"/>
                    </a:ext>
                  </a:extLst>
                </a:gridCol>
                <a:gridCol w="1826021">
                  <a:extLst>
                    <a:ext uri="{9D8B030D-6E8A-4147-A177-3AD203B41FA5}">
                      <a16:colId xmlns:a16="http://schemas.microsoft.com/office/drawing/2014/main" val="4166796265"/>
                    </a:ext>
                  </a:extLst>
                </a:gridCol>
                <a:gridCol w="2541497">
                  <a:extLst>
                    <a:ext uri="{9D8B030D-6E8A-4147-A177-3AD203B41FA5}">
                      <a16:colId xmlns:a16="http://schemas.microsoft.com/office/drawing/2014/main" val="1474966374"/>
                    </a:ext>
                  </a:extLst>
                </a:gridCol>
                <a:gridCol w="1524894">
                  <a:extLst>
                    <a:ext uri="{9D8B030D-6E8A-4147-A177-3AD203B41FA5}">
                      <a16:colId xmlns:a16="http://schemas.microsoft.com/office/drawing/2014/main" val="2513616959"/>
                    </a:ext>
                  </a:extLst>
                </a:gridCol>
                <a:gridCol w="2017054">
                  <a:extLst>
                    <a:ext uri="{9D8B030D-6E8A-4147-A177-3AD203B41FA5}">
                      <a16:colId xmlns:a16="http://schemas.microsoft.com/office/drawing/2014/main" val="1986902997"/>
                    </a:ext>
                  </a:extLst>
                </a:gridCol>
                <a:gridCol w="2017054">
                  <a:extLst>
                    <a:ext uri="{9D8B030D-6E8A-4147-A177-3AD203B41FA5}">
                      <a16:colId xmlns:a16="http://schemas.microsoft.com/office/drawing/2014/main" val="416563290"/>
                    </a:ext>
                  </a:extLst>
                </a:gridCol>
              </a:tblGrid>
              <a:tr h="0">
                <a:tc gridSpan="7">
                  <a:txBody>
                    <a:bodyPr/>
                    <a:lstStyle/>
                    <a:p>
                      <a:r>
                        <a:rPr lang="en-US" sz="3000" dirty="0">
                          <a:latin typeface="Times New Roman" panose="02020603050405020304" pitchFamily="18" charset="0"/>
                          <a:cs typeface="Times New Roman" panose="02020603050405020304" pitchFamily="18" charset="0"/>
                        </a:rPr>
                        <a:t>Table 3.  Variance</a:t>
                      </a:r>
                      <a:r>
                        <a:rPr lang="en-US" sz="3000" baseline="0" dirty="0">
                          <a:latin typeface="Times New Roman" panose="02020603050405020304" pitchFamily="18" charset="0"/>
                          <a:cs typeface="Times New Roman" panose="02020603050405020304" pitchFamily="18" charset="0"/>
                        </a:rPr>
                        <a:t> Accounted for in Self-Regulation</a:t>
                      </a:r>
                      <a:endParaRPr lang="en-US" sz="3000" b="0" dirty="0">
                        <a:latin typeface="Times New Roman" panose="02020603050405020304" pitchFamily="18" charset="0"/>
                        <a:cs typeface="Times New Roman" panose="02020603050405020304" pitchFamily="18" charset="0"/>
                      </a:endParaRPr>
                    </a:p>
                  </a:txBody>
                  <a:tcPr>
                    <a:solidFill>
                      <a:schemeClr val="tx1">
                        <a:lumMod val="50000"/>
                        <a:lumOff val="50000"/>
                      </a:schemeClr>
                    </a:solidFill>
                  </a:tcPr>
                </a:tc>
                <a:tc hMerge="1">
                  <a:txBody>
                    <a:bodyPr/>
                    <a:lstStyle/>
                    <a:p>
                      <a:pPr algn="ct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i="1" u="sng" baseline="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4731851"/>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lumMod val="85000"/>
                      </a:schemeClr>
                    </a:solidFill>
                  </a:tcPr>
                </a:tc>
                <a:tc>
                  <a:txBody>
                    <a:bodyPr/>
                    <a:lstStyle/>
                    <a:p>
                      <a:pPr algn="ct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chemeClr val="bg1">
                        <a:lumMod val="85000"/>
                      </a:schemeClr>
                    </a:solidFill>
                  </a:tcPr>
                </a:tc>
                <a:tc>
                  <a:txBody>
                    <a:bodyPr/>
                    <a:lstStyle/>
                    <a:p>
                      <a:pPr algn="ctr"/>
                      <a:r>
                        <a:rPr lang="en-US" sz="3000" u="sng" dirty="0">
                          <a:latin typeface="Times New Roman" panose="02020603050405020304" pitchFamily="18" charset="0"/>
                          <a:cs typeface="Times New Roman" panose="02020603050405020304" pitchFamily="18" charset="0"/>
                        </a:rPr>
                        <a:t>Subscale</a:t>
                      </a:r>
                    </a:p>
                  </a:txBody>
                  <a:tcPr>
                    <a:solidFill>
                      <a:schemeClr val="bg1">
                        <a:lumMod val="85000"/>
                      </a:schemeClr>
                    </a:solidFill>
                  </a:tcPr>
                </a:tc>
                <a:tc>
                  <a:txBody>
                    <a:bodyPr/>
                    <a:lstStyle/>
                    <a:p>
                      <a:pPr algn="ctr"/>
                      <a:r>
                        <a:rPr lang="en-US" sz="3000" u="sng" dirty="0">
                          <a:latin typeface="Times New Roman" panose="02020603050405020304" pitchFamily="18" charset="0"/>
                          <a:cs typeface="Times New Roman" panose="02020603050405020304" pitchFamily="18" charset="0"/>
                        </a:rPr>
                        <a:t>Beta</a:t>
                      </a:r>
                      <a:endParaRPr lang="en-US" sz="3000" i="1" u="sng" dirty="0">
                        <a:latin typeface="Times New Roman" panose="02020603050405020304" pitchFamily="18" charset="0"/>
                        <a:cs typeface="Times New Roman" panose="02020603050405020304" pitchFamily="18" charset="0"/>
                      </a:endParaRPr>
                    </a:p>
                  </a:txBody>
                  <a:tcPr>
                    <a:solidFill>
                      <a:schemeClr val="bg1">
                        <a:lumMod val="85000"/>
                      </a:schemeClr>
                    </a:solidFill>
                  </a:tcPr>
                </a:tc>
                <a:tc>
                  <a:txBody>
                    <a:bodyPr/>
                    <a:lstStyle/>
                    <a:p>
                      <a:r>
                        <a:rPr lang="en-US" sz="3000" u="sng" dirty="0">
                          <a:latin typeface="Times New Roman" panose="02020603050405020304" pitchFamily="18" charset="0"/>
                          <a:cs typeface="Times New Roman" panose="02020603050405020304" pitchFamily="18" charset="0"/>
                        </a:rPr>
                        <a:t>Equation </a:t>
                      </a:r>
                      <a:r>
                        <a:rPr lang="en-US" sz="3000" i="1" u="sng" dirty="0">
                          <a:latin typeface="Times New Roman" panose="02020603050405020304" pitchFamily="18" charset="0"/>
                          <a:cs typeface="Times New Roman" panose="02020603050405020304" pitchFamily="18" charset="0"/>
                        </a:rPr>
                        <a:t>F</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 </a:t>
                      </a:r>
                      <a:r>
                        <a:rPr lang="en-US" sz="3000" i="1" u="sng" baseline="0" dirty="0">
                          <a:latin typeface="Times New Roman" panose="02020603050405020304" pitchFamily="18" charset="0"/>
                          <a:cs typeface="Times New Roman" panose="02020603050405020304" pitchFamily="18" charset="0"/>
                        </a:rPr>
                        <a:t>F</a:t>
                      </a:r>
                    </a:p>
                  </a:txBody>
                  <a:tcPr>
                    <a:solidFill>
                      <a:schemeClr val="bg1">
                        <a:lumMod val="85000"/>
                      </a:schemeClr>
                    </a:solidFill>
                  </a:tcPr>
                </a:tc>
                <a:extLst>
                  <a:ext uri="{0D108BD9-81ED-4DB2-BD59-A6C34878D82A}">
                    <a16:rowId xmlns:a16="http://schemas.microsoft.com/office/drawing/2014/main" val="127400735"/>
                  </a:ext>
                </a:extLst>
              </a:tr>
              <a:tr h="542544">
                <a:tc>
                  <a:txBody>
                    <a:bodyPr/>
                    <a:lstStyle/>
                    <a:p>
                      <a:r>
                        <a:rPr lang="en-US" sz="3000" dirty="0">
                          <a:latin typeface="Times New Roman" panose="02020603050405020304" pitchFamily="18" charset="0"/>
                          <a:cs typeface="Times New Roman" panose="02020603050405020304" pitchFamily="18" charset="0"/>
                        </a:rPr>
                        <a:t>Step 1</a:t>
                      </a:r>
                    </a:p>
                  </a:txBody>
                  <a:tcPr>
                    <a:solidFill>
                      <a:schemeClr val="bg1"/>
                    </a:solidFill>
                  </a:tcPr>
                </a:tc>
                <a:tc>
                  <a:txBody>
                    <a:bodyPr/>
                    <a:lstStyle/>
                    <a:p>
                      <a:pPr algn="ctr"/>
                      <a:r>
                        <a:rPr lang="en-US" sz="3000" dirty="0">
                          <a:latin typeface="Times New Roman" panose="02020603050405020304" pitchFamily="18" charset="0"/>
                          <a:cs typeface="Times New Roman" panose="02020603050405020304" pitchFamily="18" charset="0"/>
                        </a:rPr>
                        <a:t>.091*</a:t>
                      </a:r>
                    </a:p>
                  </a:txBody>
                  <a:tcPr>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r>
                        <a:rPr lang="en-US" sz="3000" dirty="0">
                          <a:latin typeface="Times New Roman" panose="02020603050405020304" pitchFamily="18" charset="0"/>
                          <a:cs typeface="Times New Roman" panose="02020603050405020304" pitchFamily="18" charset="0"/>
                        </a:rPr>
                        <a:t>Romantic</a:t>
                      </a:r>
                      <a:r>
                        <a:rPr lang="en-US" sz="3000" baseline="0" dirty="0">
                          <a:latin typeface="Times New Roman" panose="02020603050405020304" pitchFamily="18" charset="0"/>
                          <a:cs typeface="Times New Roman" panose="02020603050405020304" pitchFamily="18" charset="0"/>
                        </a:rPr>
                        <a:t> Anx.</a:t>
                      </a:r>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ctr"/>
                      <a:r>
                        <a:rPr lang="en-US" sz="3000" dirty="0">
                          <a:latin typeface="Times New Roman" panose="02020603050405020304" pitchFamily="18" charset="0"/>
                          <a:cs typeface="Times New Roman" panose="02020603050405020304" pitchFamily="18" charset="0"/>
                        </a:rPr>
                        <a:t>-.168</a:t>
                      </a:r>
                    </a:p>
                  </a:txBody>
                  <a:tcPr>
                    <a:solidFill>
                      <a:schemeClr val="bg1"/>
                    </a:solidFill>
                  </a:tcPr>
                </a:tc>
                <a:tc>
                  <a:txBody>
                    <a:bodyPr/>
                    <a:lstStyle/>
                    <a:p>
                      <a:pPr algn="ctr"/>
                      <a:r>
                        <a:rPr lang="en-US" sz="3000" dirty="0">
                          <a:latin typeface="Times New Roman" panose="02020603050405020304" pitchFamily="18" charset="0"/>
                          <a:cs typeface="Times New Roman" panose="02020603050405020304" pitchFamily="18" charset="0"/>
                        </a:rPr>
                        <a:t>2.77*</a:t>
                      </a:r>
                    </a:p>
                  </a:txBody>
                  <a:tcPr>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3420251473"/>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lumMod val="85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lumMod val="85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lumMod val="85000"/>
                      </a:schemeClr>
                    </a:solidFill>
                  </a:tcPr>
                </a:tc>
                <a:tc>
                  <a:txBody>
                    <a:bodyPr/>
                    <a:lstStyle/>
                    <a:p>
                      <a:r>
                        <a:rPr lang="en-US" sz="3000" dirty="0">
                          <a:latin typeface="Times New Roman" panose="02020603050405020304" pitchFamily="18" charset="0"/>
                          <a:cs typeface="Times New Roman" panose="02020603050405020304" pitchFamily="18" charset="0"/>
                        </a:rPr>
                        <a:t>Romantic Avd.</a:t>
                      </a:r>
                    </a:p>
                  </a:txBody>
                  <a:tcPr>
                    <a:solidFill>
                      <a:schemeClr val="bg1">
                        <a:lumMod val="85000"/>
                      </a:schemeClr>
                    </a:solidFill>
                  </a:tcPr>
                </a:tc>
                <a:tc>
                  <a:txBody>
                    <a:bodyPr/>
                    <a:lstStyle/>
                    <a:p>
                      <a:pPr algn="ctr"/>
                      <a:r>
                        <a:rPr lang="en-US" sz="3000" dirty="0">
                          <a:latin typeface="Times New Roman" panose="02020603050405020304" pitchFamily="18" charset="0"/>
                          <a:cs typeface="Times New Roman" panose="02020603050405020304" pitchFamily="18" charset="0"/>
                        </a:rPr>
                        <a:t>-.166</a:t>
                      </a:r>
                    </a:p>
                  </a:txBody>
                  <a:tcPr>
                    <a:solidFill>
                      <a:schemeClr val="bg1">
                        <a:lumMod val="85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lumMod val="85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val="1289686062"/>
                  </a:ext>
                </a:extLst>
              </a:tr>
              <a:tr h="274320">
                <a:tc>
                  <a:txBody>
                    <a:bodyPr/>
                    <a:lstStyle/>
                    <a:p>
                      <a:endParaRPr lang="en-US" sz="3000" dirty="0">
                        <a:latin typeface="Times New Roman" panose="02020603050405020304" pitchFamily="18" charset="0"/>
                        <a:cs typeface="Times New Roman" panose="02020603050405020304" pitchFamily="18" charset="0"/>
                      </a:endParaRPr>
                    </a:p>
                  </a:txBody>
                  <a:tcPr>
                    <a:lnB>
                      <a:noFill/>
                    </a:lnB>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B>
                      <a:noFill/>
                    </a:lnB>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B>
                      <a:noFill/>
                    </a:lnB>
                    <a:solidFill>
                      <a:schemeClr val="bg1"/>
                    </a:solidFill>
                  </a:tcPr>
                </a:tc>
                <a:tc>
                  <a:txBody>
                    <a:bodyPr/>
                    <a:lstStyle/>
                    <a:p>
                      <a:r>
                        <a:rPr lang="en-US" sz="3000" dirty="0">
                          <a:latin typeface="Times New Roman" panose="02020603050405020304" pitchFamily="18" charset="0"/>
                          <a:cs typeface="Times New Roman" panose="02020603050405020304" pitchFamily="18" charset="0"/>
                        </a:rPr>
                        <a:t>Friend Anxiety</a:t>
                      </a:r>
                    </a:p>
                  </a:txBody>
                  <a:tcPr>
                    <a:lnB>
                      <a:noFill/>
                    </a:lnB>
                    <a:solidFill>
                      <a:schemeClr val="bg1"/>
                    </a:solidFill>
                  </a:tcPr>
                </a:tc>
                <a:tc>
                  <a:txBody>
                    <a:bodyPr/>
                    <a:lstStyle/>
                    <a:p>
                      <a:pPr algn="ctr"/>
                      <a:r>
                        <a:rPr lang="en-US" sz="3000" dirty="0">
                          <a:latin typeface="Times New Roman" panose="02020603050405020304" pitchFamily="18" charset="0"/>
                          <a:cs typeface="Times New Roman" panose="02020603050405020304" pitchFamily="18" charset="0"/>
                        </a:rPr>
                        <a:t>-.062</a:t>
                      </a:r>
                    </a:p>
                  </a:txBody>
                  <a:tcPr>
                    <a:lnB>
                      <a:noFill/>
                    </a:lnB>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B>
                      <a:noFill/>
                    </a:lnB>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B>
                      <a:noFill/>
                    </a:lnB>
                    <a:solidFill>
                      <a:schemeClr val="bg1"/>
                    </a:solidFill>
                  </a:tcPr>
                </a:tc>
                <a:extLst>
                  <a:ext uri="{0D108BD9-81ED-4DB2-BD59-A6C34878D82A}">
                    <a16:rowId xmlns:a16="http://schemas.microsoft.com/office/drawing/2014/main" val="1874404232"/>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solidFill>
                      <a:schemeClr val="bg1">
                        <a:lumMod val="85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solidFill>
                      <a:schemeClr val="bg1">
                        <a:lumMod val="85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solidFill>
                      <a:schemeClr val="bg1">
                        <a:lumMod val="85000"/>
                      </a:schemeClr>
                    </a:solidFill>
                  </a:tcPr>
                </a:tc>
                <a:tc>
                  <a:txBody>
                    <a:bodyPr/>
                    <a:lstStyle/>
                    <a:p>
                      <a:r>
                        <a:rPr lang="en-US" sz="3000" dirty="0">
                          <a:latin typeface="Times New Roman" panose="02020603050405020304" pitchFamily="18" charset="0"/>
                          <a:cs typeface="Times New Roman" panose="02020603050405020304" pitchFamily="18" charset="0"/>
                        </a:rPr>
                        <a:t>Friend Avoid.</a:t>
                      </a:r>
                    </a:p>
                  </a:txBody>
                  <a:tcPr>
                    <a:lnL>
                      <a:noFill/>
                    </a:lnL>
                    <a:lnR>
                      <a:noFill/>
                    </a:lnR>
                    <a:lnT>
                      <a:noFill/>
                    </a:lnT>
                    <a:lnB>
                      <a:noFill/>
                    </a:lnB>
                    <a:lnTlToBr w="12700" cmpd="sng">
                      <a:noFill/>
                      <a:prstDash val="solid"/>
                    </a:lnTlToBr>
                    <a:lnBlToTr w="12700" cmpd="sng">
                      <a:noFill/>
                      <a:prstDash val="solid"/>
                    </a:lnBlToTr>
                    <a:solidFill>
                      <a:schemeClr val="bg1">
                        <a:lumMod val="85000"/>
                      </a:schemeClr>
                    </a:solidFill>
                  </a:tcPr>
                </a:tc>
                <a:tc>
                  <a:txBody>
                    <a:bodyPr/>
                    <a:lstStyle/>
                    <a:p>
                      <a:pPr algn="ctr"/>
                      <a:r>
                        <a:rPr lang="en-US" sz="3000" dirty="0">
                          <a:latin typeface="Times New Roman" panose="02020603050405020304" pitchFamily="18" charset="0"/>
                          <a:cs typeface="Times New Roman" panose="02020603050405020304" pitchFamily="18" charset="0"/>
                        </a:rPr>
                        <a:t>.017</a:t>
                      </a:r>
                    </a:p>
                  </a:txBody>
                  <a:tcPr>
                    <a:lnL>
                      <a:noFill/>
                    </a:lnL>
                    <a:lnR>
                      <a:noFill/>
                    </a:lnR>
                    <a:lnT>
                      <a:noFill/>
                    </a:lnT>
                    <a:lnB>
                      <a:noFill/>
                    </a:lnB>
                    <a:lnTlToBr w="12700" cmpd="sng">
                      <a:noFill/>
                      <a:prstDash val="solid"/>
                    </a:lnTlToBr>
                    <a:lnBlToTr w="12700" cmpd="sng">
                      <a:noFill/>
                      <a:prstDash val="solid"/>
                    </a:lnBlToTr>
                    <a:solidFill>
                      <a:schemeClr val="bg1">
                        <a:lumMod val="85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solidFill>
                      <a:schemeClr val="bg1">
                        <a:lumMod val="85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664976070"/>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lnT>
                      <a:noFill/>
                    </a:lnT>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T>
                      <a:noFill/>
                    </a:lnT>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T>
                      <a:noFill/>
                    </a:lnT>
                    <a:solidFill>
                      <a:schemeClr val="bg1"/>
                    </a:solidFill>
                  </a:tcPr>
                </a:tc>
                <a:tc>
                  <a:txBody>
                    <a:bodyPr/>
                    <a:lstStyle/>
                    <a:p>
                      <a:endParaRPr lang="en-US" sz="3000" dirty="0">
                        <a:latin typeface="Times New Roman" panose="02020603050405020304" pitchFamily="18" charset="0"/>
                        <a:cs typeface="Times New Roman" panose="02020603050405020304" pitchFamily="18" charset="0"/>
                      </a:endParaRPr>
                    </a:p>
                  </a:txBody>
                  <a:tcPr>
                    <a:lnT>
                      <a:noFill/>
                    </a:lnT>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T>
                      <a:noFill/>
                    </a:lnT>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T>
                      <a:noFill/>
                    </a:lnT>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lnT>
                      <a:noFill/>
                    </a:lnT>
                    <a:solidFill>
                      <a:schemeClr val="bg1"/>
                    </a:solidFill>
                  </a:tcPr>
                </a:tc>
                <a:extLst>
                  <a:ext uri="{0D108BD9-81ED-4DB2-BD59-A6C34878D82A}">
                    <a16:rowId xmlns:a16="http://schemas.microsoft.com/office/drawing/2014/main" val="2457895756"/>
                  </a:ext>
                </a:extLst>
              </a:tr>
              <a:tr h="542544">
                <a:tc>
                  <a:txBody>
                    <a:bodyPr/>
                    <a:lstStyle/>
                    <a:p>
                      <a:r>
                        <a:rPr lang="en-US" sz="3000" dirty="0">
                          <a:latin typeface="Times New Roman" panose="02020603050405020304" pitchFamily="18" charset="0"/>
                          <a:cs typeface="Times New Roman" panose="02020603050405020304" pitchFamily="18" charset="0"/>
                        </a:rPr>
                        <a:t>Step 2</a:t>
                      </a:r>
                    </a:p>
                  </a:txBody>
                  <a:tcPr>
                    <a:solidFill>
                      <a:schemeClr val="bg1">
                        <a:lumMod val="85000"/>
                      </a:schemeClr>
                    </a:solidFill>
                  </a:tcPr>
                </a:tc>
                <a:tc>
                  <a:txBody>
                    <a:bodyPr/>
                    <a:lstStyle/>
                    <a:p>
                      <a:pPr algn="ctr"/>
                      <a:r>
                        <a:rPr lang="en-US" sz="3000" dirty="0">
                          <a:latin typeface="Times New Roman" panose="02020603050405020304" pitchFamily="18" charset="0"/>
                          <a:cs typeface="Times New Roman" panose="02020603050405020304" pitchFamily="18" charset="0"/>
                        </a:rPr>
                        <a:t>.159**</a:t>
                      </a:r>
                    </a:p>
                  </a:txBody>
                  <a:tcPr>
                    <a:solidFill>
                      <a:schemeClr val="bg1">
                        <a:lumMod val="85000"/>
                      </a:schemeClr>
                    </a:solidFill>
                  </a:tcPr>
                </a:tc>
                <a:tc>
                  <a:txBody>
                    <a:bodyPr/>
                    <a:lstStyle/>
                    <a:p>
                      <a:pPr algn="ctr"/>
                      <a:r>
                        <a:rPr lang="en-US" sz="3000" dirty="0">
                          <a:latin typeface="Times New Roman" panose="02020603050405020304" pitchFamily="18" charset="0"/>
                          <a:cs typeface="Times New Roman" panose="02020603050405020304" pitchFamily="18" charset="0"/>
                        </a:rPr>
                        <a:t>.068*</a:t>
                      </a:r>
                    </a:p>
                  </a:txBody>
                  <a:tcPr>
                    <a:solidFill>
                      <a:schemeClr val="bg1">
                        <a:lumMod val="85000"/>
                      </a:schemeClr>
                    </a:solidFill>
                  </a:tcPr>
                </a:tc>
                <a:tc>
                  <a:txBody>
                    <a:bodyPr/>
                    <a:lstStyle/>
                    <a:p>
                      <a:r>
                        <a:rPr lang="en-US" sz="3000" dirty="0">
                          <a:latin typeface="Times New Roman" panose="02020603050405020304" pitchFamily="18" charset="0"/>
                          <a:cs typeface="Times New Roman" panose="02020603050405020304" pitchFamily="18" charset="0"/>
                        </a:rPr>
                        <a:t>God Anxiety</a:t>
                      </a:r>
                    </a:p>
                  </a:txBody>
                  <a:tcPr>
                    <a:solidFill>
                      <a:schemeClr val="bg1">
                        <a:lumMod val="85000"/>
                      </a:schemeClr>
                    </a:solidFill>
                  </a:tcPr>
                </a:tc>
                <a:tc>
                  <a:txBody>
                    <a:bodyPr/>
                    <a:lstStyle/>
                    <a:p>
                      <a:pPr algn="ctr"/>
                      <a:r>
                        <a:rPr lang="en-US" sz="3000" dirty="0">
                          <a:latin typeface="Times New Roman" panose="02020603050405020304" pitchFamily="18" charset="0"/>
                          <a:cs typeface="Times New Roman" panose="02020603050405020304" pitchFamily="18" charset="0"/>
                        </a:rPr>
                        <a:t>-.081</a:t>
                      </a:r>
                    </a:p>
                  </a:txBody>
                  <a:tcPr>
                    <a:solidFill>
                      <a:schemeClr val="bg1">
                        <a:lumMod val="85000"/>
                      </a:schemeClr>
                    </a:solidFill>
                  </a:tcPr>
                </a:tc>
                <a:tc>
                  <a:txBody>
                    <a:bodyPr/>
                    <a:lstStyle/>
                    <a:p>
                      <a:pPr algn="ctr"/>
                      <a:r>
                        <a:rPr lang="en-US" sz="3000" dirty="0">
                          <a:latin typeface="Times New Roman" panose="02020603050405020304" pitchFamily="18" charset="0"/>
                          <a:cs typeface="Times New Roman" panose="02020603050405020304" pitchFamily="18" charset="0"/>
                        </a:rPr>
                        <a:t>3.41**</a:t>
                      </a:r>
                    </a:p>
                  </a:txBody>
                  <a:tcPr>
                    <a:solidFill>
                      <a:schemeClr val="bg1">
                        <a:lumMod val="85000"/>
                      </a:schemeClr>
                    </a:solidFill>
                  </a:tcPr>
                </a:tc>
                <a:tc>
                  <a:txBody>
                    <a:bodyPr/>
                    <a:lstStyle/>
                    <a:p>
                      <a:pPr algn="ctr"/>
                      <a:r>
                        <a:rPr lang="en-US" sz="3000" dirty="0">
                          <a:latin typeface="Times New Roman" panose="02020603050405020304" pitchFamily="18" charset="0"/>
                          <a:cs typeface="Times New Roman" panose="02020603050405020304" pitchFamily="18" charset="0"/>
                        </a:rPr>
                        <a:t>4.37*</a:t>
                      </a:r>
                    </a:p>
                  </a:txBody>
                  <a:tcPr>
                    <a:solidFill>
                      <a:schemeClr val="bg1">
                        <a:lumMod val="85000"/>
                      </a:schemeClr>
                    </a:solidFill>
                  </a:tcPr>
                </a:tc>
                <a:extLst>
                  <a:ext uri="{0D108BD9-81ED-4DB2-BD59-A6C34878D82A}">
                    <a16:rowId xmlns:a16="http://schemas.microsoft.com/office/drawing/2014/main" val="2843086251"/>
                  </a:ext>
                </a:extLst>
              </a:tr>
              <a:tr h="542544">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r>
                        <a:rPr lang="en-US" sz="3000" dirty="0">
                          <a:latin typeface="Times New Roman" panose="02020603050405020304" pitchFamily="18" charset="0"/>
                          <a:cs typeface="Times New Roman" panose="02020603050405020304" pitchFamily="18" charset="0"/>
                        </a:rPr>
                        <a:t>God Avoid.</a:t>
                      </a:r>
                    </a:p>
                  </a:txBody>
                  <a:tcPr>
                    <a:solidFill>
                      <a:schemeClr val="bg1"/>
                    </a:solidFill>
                  </a:tcPr>
                </a:tc>
                <a:tc>
                  <a:txBody>
                    <a:bodyPr/>
                    <a:lstStyle/>
                    <a:p>
                      <a:pPr algn="ctr"/>
                      <a:r>
                        <a:rPr lang="en-US" sz="3000" dirty="0">
                          <a:latin typeface="Times New Roman" panose="02020603050405020304" pitchFamily="18" charset="0"/>
                          <a:cs typeface="Times New Roman" panose="02020603050405020304" pitchFamily="18" charset="0"/>
                        </a:rPr>
                        <a:t>-.256**</a:t>
                      </a:r>
                    </a:p>
                  </a:txBody>
                  <a:tcPr>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089720439"/>
                  </a:ext>
                </a:extLst>
              </a:tr>
              <a:tr h="542544">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 .05    **</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a:t>
                      </a:r>
                      <a:r>
                        <a:rPr lang="en-US" sz="3000" baseline="0" dirty="0">
                          <a:latin typeface="Times New Roman" panose="02020603050405020304" pitchFamily="18" charset="0"/>
                          <a:cs typeface="Times New Roman" panose="02020603050405020304" pitchFamily="18" charset="0"/>
                        </a:rPr>
                        <a:t> .01</a:t>
                      </a:r>
                      <a:endParaRPr lang="en-US" sz="3000" dirty="0">
                        <a:latin typeface="Times New Roman" panose="02020603050405020304" pitchFamily="18" charset="0"/>
                        <a:cs typeface="Times New Roman" panose="02020603050405020304" pitchFamily="18" charset="0"/>
                      </a:endParaRPr>
                    </a:p>
                  </a:txBody>
                  <a:tcPr>
                    <a:solidFill>
                      <a:schemeClr val="bg1">
                        <a:lumMod val="85000"/>
                      </a:scheme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2540176905"/>
                  </a:ext>
                </a:extLst>
              </a:tr>
            </a:tbl>
          </a:graphicData>
        </a:graphic>
      </p:graphicFrame>
      <p:sp>
        <p:nvSpPr>
          <p:cNvPr id="3" name="TextBox 2">
            <a:extLst>
              <a:ext uri="{FF2B5EF4-FFF2-40B4-BE49-F238E27FC236}">
                <a16:creationId xmlns:a16="http://schemas.microsoft.com/office/drawing/2014/main" id="{9F29E8D8-BE3A-4399-ADB9-564BF30F67A4}"/>
              </a:ext>
            </a:extLst>
          </p:cNvPr>
          <p:cNvSpPr txBox="1"/>
          <p:nvPr/>
        </p:nvSpPr>
        <p:spPr>
          <a:xfrm>
            <a:off x="2133600" y="33229919"/>
            <a:ext cx="14194137" cy="2739211"/>
          </a:xfrm>
          <a:prstGeom prst="rect">
            <a:avLst/>
          </a:prstGeom>
          <a:noFill/>
        </p:spPr>
        <p:txBody>
          <a:bodyPr wrap="square" rtlCol="0">
            <a:spAutoFit/>
          </a:bodyPr>
          <a:lstStyle/>
          <a:p>
            <a:pPr lvl="0" algn="ctr"/>
            <a:r>
              <a:rPr lang="en-US" sz="4400" b="1" dirty="0">
                <a:solidFill>
                  <a:schemeClr val="dk1"/>
                </a:solidFill>
                <a:latin typeface="Times New Roman"/>
                <a:ea typeface="Times New Roman"/>
                <a:cs typeface="Times New Roman"/>
                <a:sym typeface="Times New Roman"/>
              </a:rPr>
              <a:t>Results</a:t>
            </a:r>
          </a:p>
          <a:p>
            <a:pPr lvl="0"/>
            <a:r>
              <a:rPr lang="en-US" sz="800" dirty="0">
                <a:solidFill>
                  <a:schemeClr val="dk1"/>
                </a:solidFill>
                <a:latin typeface="Times New Roman"/>
                <a:ea typeface="Times New Roman"/>
                <a:cs typeface="Times New Roman"/>
                <a:sym typeface="Times New Roman"/>
              </a:rPr>
              <a:t>	</a:t>
            </a:r>
            <a:endParaRPr lang="en-US" sz="4000" dirty="0"/>
          </a:p>
          <a:p>
            <a:r>
              <a:rPr lang="en-US" sz="4000" dirty="0">
                <a:solidFill>
                  <a:schemeClr val="dk1"/>
                </a:solidFill>
                <a:latin typeface="Times New Roman"/>
                <a:ea typeface="Times New Roman"/>
                <a:cs typeface="Times New Roman"/>
                <a:sym typeface="Times New Roman"/>
              </a:rPr>
              <a:t>	</a:t>
            </a:r>
            <a:r>
              <a:rPr lang="en-US" sz="4000" dirty="0">
                <a:solidFill>
                  <a:schemeClr val="dk1"/>
                </a:solidFill>
                <a:latin typeface="Times New Roman" panose="02020603050405020304" pitchFamily="18" charset="0"/>
                <a:ea typeface="Times New Roman"/>
                <a:cs typeface="Times New Roman" panose="02020603050405020304" pitchFamily="18" charset="0"/>
                <a:sym typeface="Times New Roman"/>
              </a:rPr>
              <a:t>Correlations among study variables are presented in Table 1. </a:t>
            </a:r>
            <a:r>
              <a:rPr lang="en-US" sz="4000" dirty="0">
                <a:latin typeface="Times New Roman" panose="02020603050405020304" pitchFamily="18" charset="0"/>
                <a:cs typeface="Times New Roman" panose="02020603050405020304" pitchFamily="18" charset="0"/>
              </a:rPr>
              <a:t>Two hierarchical multiple regression analyses were performed, one on self-control and one on self-regulation.  In each analysis, the</a:t>
            </a:r>
            <a:endParaRPr lang="en-US" sz="40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1663</TotalTime>
  <Words>398</Words>
  <Application>Microsoft Office PowerPoint</Application>
  <PresentationFormat>Custom</PresentationFormat>
  <Paragraphs>166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Cambria Math</vt:lpstr>
      <vt:lpstr>MS Mincho</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Deihl</dc:creator>
  <cp:lastModifiedBy>njusdavi</cp:lastModifiedBy>
  <cp:revision>53</cp:revision>
  <cp:lastPrinted>2019-04-06T20:00:02Z</cp:lastPrinted>
  <dcterms:modified xsi:type="dcterms:W3CDTF">2019-04-09T12:48:36Z</dcterms:modified>
</cp:coreProperties>
</file>