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7" r:id="rId2"/>
  </p:sldIdLst>
  <p:sldSz cx="51206400" cy="38404800"/>
  <p:notesSz cx="9296400" cy="7010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15:clr>
            <a:srgbClr val="A4A3A4"/>
          </p15:clr>
        </p15:guide>
        <p15:guide id="2" pos="86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5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C914416-65E3-470F-BC8D-48FDC51E0CC6}">
  <a:tblStyle styleId="{AC914416-65E3-470F-BC8D-48FDC51E0CC6}"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6AC52CCB-3F1A-4495-8E2A-D079F152EB6B}" styleName="Table_1">
    <a:wholeTbl>
      <a:tcTxStyle b="off" i="off">
        <a:font>
          <a:latin typeface="Times New Roman"/>
          <a:ea typeface="Times New Roman"/>
          <a:cs typeface="Times New Roman"/>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FFFFF">
              <a:alpha val="0"/>
            </a:srgbClr>
          </a:solidFill>
        </a:fill>
      </a:tcStyle>
    </a:wholeTbl>
    <a:band1H>
      <a:tcTxStyle/>
      <a:tcStyle>
        <a:tcBdr/>
        <a:fill>
          <a:solidFill>
            <a:schemeClr val="accent2">
              <a:alpha val="20000"/>
            </a:schemeClr>
          </a:solidFill>
        </a:fill>
      </a:tcStyle>
    </a:band1H>
    <a:band2H>
      <a:tcTxStyle/>
      <a:tcStyle>
        <a:tcBdr/>
      </a:tcStyle>
    </a:band2H>
    <a:band1V>
      <a:tcTxStyle/>
      <a:tcStyle>
        <a:tcBdr/>
        <a:fill>
          <a:solidFill>
            <a:schemeClr val="accent2">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2"/>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2"/>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578AF678-0DAD-433B-AFDF-4805D6DD82AE}" styleName="Table_2">
    <a:wholeTbl>
      <a:tcTxStyle b="off" i="off">
        <a:font>
          <a:latin typeface="Times New Roman"/>
          <a:ea typeface="Times New Roman"/>
          <a:cs typeface="Times New Roman"/>
        </a:font>
        <a:schemeClr val="dk1"/>
      </a:tcTxStyle>
      <a:tcStyle>
        <a:tcBdr>
          <a:left>
            <a:ln w="12700" cap="flat" cmpd="sng">
              <a:solidFill>
                <a:schemeClr val="accent1"/>
              </a:solidFill>
              <a:prstDash val="solid"/>
              <a:round/>
              <a:headEnd type="none" w="sm" len="sm"/>
              <a:tailEnd type="none" w="sm" len="sm"/>
            </a:ln>
          </a:left>
          <a:right>
            <a:ln w="12700" cap="flat" cmpd="sng">
              <a:solidFill>
                <a:schemeClr val="accent1"/>
              </a:solidFill>
              <a:prstDash val="solid"/>
              <a:round/>
              <a:headEnd type="none" w="sm" len="sm"/>
              <a:tailEnd type="none" w="sm" len="sm"/>
            </a:ln>
          </a:right>
          <a:top>
            <a:ln w="12700" cap="flat" cmpd="sng">
              <a:solidFill>
                <a:schemeClr val="accent1"/>
              </a:solidFill>
              <a:prstDash val="solid"/>
              <a:round/>
              <a:headEnd type="none" w="sm" len="sm"/>
              <a:tailEnd type="none" w="sm" len="sm"/>
            </a:ln>
          </a:top>
          <a:bottom>
            <a:ln w="12700" cap="flat" cmpd="sng">
              <a:solidFill>
                <a:schemeClr val="accent1"/>
              </a:solidFill>
              <a:prstDash val="solid"/>
              <a:round/>
              <a:headEnd type="none" w="sm" len="sm"/>
              <a:tailEnd type="none" w="sm" len="sm"/>
            </a:ln>
          </a:bottom>
          <a:insideH>
            <a:ln w="12700" cap="flat" cmpd="sng">
              <a:solidFill>
                <a:schemeClr val="accent1"/>
              </a:solidFill>
              <a:prstDash val="solid"/>
              <a:round/>
              <a:headEnd type="none" w="sm" len="sm"/>
              <a:tailEnd type="none" w="sm" len="sm"/>
            </a:ln>
          </a:insideH>
          <a:insideV>
            <a:ln w="12700" cap="flat" cmpd="sng">
              <a:solidFill>
                <a:schemeClr val="accent1"/>
              </a:solidFill>
              <a:prstDash val="solid"/>
              <a:round/>
              <a:headEnd type="none" w="sm" len="sm"/>
              <a:tailEnd type="none" w="sm" len="sm"/>
            </a:ln>
          </a:insideV>
        </a:tcBdr>
        <a:fill>
          <a:solidFill>
            <a:srgbClr val="FFFFFF">
              <a:alpha val="0"/>
            </a:srgbClr>
          </a:solidFill>
        </a:fill>
      </a:tcStyle>
    </a:wholeTbl>
    <a:band1H>
      <a:tcTxStyle/>
      <a:tcStyle>
        <a:tcBdr/>
        <a:fill>
          <a:solidFill>
            <a:schemeClr val="accent1">
              <a:alpha val="20000"/>
            </a:schemeClr>
          </a:solidFill>
        </a:fill>
      </a:tcStyle>
    </a:band1H>
    <a:band2H>
      <a:tcTxStyle/>
      <a:tcStyle>
        <a:tcBdr/>
      </a:tcStyle>
    </a:band2H>
    <a:band1V>
      <a:tcTxStyle/>
      <a:tcStyle>
        <a:tcBdr/>
        <a:fill>
          <a:solidFill>
            <a:schemeClr val="accent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50800" cap="flat" cmpd="sng">
              <a:solidFill>
                <a:schemeClr val="accent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25400" cap="flat" cmpd="sng">
              <a:solidFill>
                <a:schemeClr val="accent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9428" autoAdjust="0"/>
    <p:restoredTop sz="94660"/>
  </p:normalViewPr>
  <p:slideViewPr>
    <p:cSldViewPr snapToGrid="0">
      <p:cViewPr>
        <p:scale>
          <a:sx n="30" d="100"/>
          <a:sy n="30" d="100"/>
        </p:scale>
        <p:origin x="618" y="-696"/>
      </p:cViewPr>
      <p:guideLst>
        <p:guide orient="horz"/>
        <p:guide pos="86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1"/>
            <a:ext cx="4028361" cy="350579"/>
          </a:xfrm>
          <a:prstGeom prst="rect">
            <a:avLst/>
          </a:prstGeom>
          <a:noFill/>
          <a:ln>
            <a:noFill/>
          </a:ln>
        </p:spPr>
        <p:txBody>
          <a:bodyPr spcFirstLastPara="1" wrap="square" lIns="17373" tIns="8698" rIns="17373" bIns="8698" anchor="t"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4" name="Google Shape;4;n"/>
          <p:cNvSpPr txBox="1">
            <a:spLocks noGrp="1"/>
          </p:cNvSpPr>
          <p:nvPr>
            <p:ph type="dt" idx="10"/>
          </p:nvPr>
        </p:nvSpPr>
        <p:spPr>
          <a:xfrm>
            <a:off x="5265956" y="1"/>
            <a:ext cx="4028361" cy="350579"/>
          </a:xfrm>
          <a:prstGeom prst="rect">
            <a:avLst/>
          </a:prstGeom>
          <a:noFill/>
          <a:ln>
            <a:noFill/>
          </a:ln>
        </p:spPr>
        <p:txBody>
          <a:bodyPr spcFirstLastPara="1" wrap="square" lIns="17373" tIns="8698" rIns="17373" bIns="8698" anchor="t" anchorCtr="0"/>
          <a:lstStyle>
            <a:lvl1pPr marR="0" lvl="0" algn="r"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5" name="Google Shape;5;n"/>
          <p:cNvSpPr>
            <a:spLocks noGrp="1" noRot="1" noChangeAspect="1"/>
          </p:cNvSpPr>
          <p:nvPr>
            <p:ph type="sldImg" idx="3"/>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6658638"/>
            <a:ext cx="4028361" cy="350579"/>
          </a:xfrm>
          <a:prstGeom prst="rect">
            <a:avLst/>
          </a:prstGeom>
          <a:noFill/>
          <a:ln>
            <a:noFill/>
          </a:ln>
        </p:spPr>
        <p:txBody>
          <a:bodyPr spcFirstLastPara="1" wrap="square" lIns="17373" tIns="8698" rIns="17373" bIns="8698" anchor="b" anchorCtr="0"/>
          <a:lstStyle>
            <a:lvl1pPr marR="0" lvl="0" algn="l" rtl="0">
              <a:spcBef>
                <a:spcPts val="0"/>
              </a:spcBef>
              <a:spcAft>
                <a:spcPts val="0"/>
              </a:spcAft>
              <a:buSzPts val="1400"/>
              <a:buNone/>
              <a:defRPr sz="2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8" name="Google Shape;8;n"/>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sz="200" smtClean="0">
                <a:solidFill>
                  <a:schemeClr val="dk1"/>
                </a:solidFill>
                <a:latin typeface="Times New Roman"/>
                <a:ea typeface="Times New Roman"/>
                <a:cs typeface="Times New Roman"/>
                <a:sym typeface="Times New Roman"/>
              </a:rPr>
              <a:pPr algn="r"/>
              <a:t>‹#›</a:t>
            </a:fld>
            <a:endParaRPr lang="en-US" sz="200">
              <a:solidFill>
                <a:schemeClr val="dk1"/>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895600" y="525463"/>
            <a:ext cx="3505200" cy="2628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929762" y="3329914"/>
            <a:ext cx="7436881" cy="3154621"/>
          </a:xfrm>
          <a:prstGeom prst="rect">
            <a:avLst/>
          </a:prstGeom>
          <a:noFill/>
          <a:ln>
            <a:noFill/>
          </a:ln>
        </p:spPr>
        <p:txBody>
          <a:bodyPr spcFirstLastPara="1" wrap="square" lIns="17373" tIns="8698" rIns="17373" bIns="8698" anchor="t" anchorCtr="0">
            <a:noAutofit/>
          </a:bodyPr>
          <a:lstStyle/>
          <a:p>
            <a:pPr marL="0" indent="0"/>
            <a:endParaRPr/>
          </a:p>
        </p:txBody>
      </p:sp>
      <p:sp>
        <p:nvSpPr>
          <p:cNvPr id="87" name="Google Shape;87;p1:notes"/>
          <p:cNvSpPr txBox="1">
            <a:spLocks noGrp="1"/>
          </p:cNvSpPr>
          <p:nvPr>
            <p:ph type="sldNum" idx="12"/>
          </p:nvPr>
        </p:nvSpPr>
        <p:spPr>
          <a:xfrm>
            <a:off x="5265956" y="6658638"/>
            <a:ext cx="4028361" cy="350579"/>
          </a:xfrm>
          <a:prstGeom prst="rect">
            <a:avLst/>
          </a:prstGeom>
          <a:noFill/>
          <a:ln>
            <a:noFill/>
          </a:ln>
        </p:spPr>
        <p:txBody>
          <a:bodyPr spcFirstLastPara="1" wrap="square" lIns="17373" tIns="8698" rIns="17373" bIns="8698" anchor="b" anchorCtr="0">
            <a:noAutofit/>
          </a:bodyPr>
          <a:lstStyle/>
          <a:p>
            <a:pPr algn="r"/>
            <a:fld id="{00000000-1234-1234-1234-123412341234}" type="slidenum">
              <a:rPr lang="en-US"/>
              <a:pPr algn="r"/>
              <a:t>1</a:t>
            </a:fld>
            <a:endParaRPr/>
          </a:p>
        </p:txBody>
      </p:sp>
    </p:spTree>
    <p:extLst>
      <p:ext uri="{BB962C8B-B14F-4D97-AF65-F5344CB8AC3E}">
        <p14:creationId xmlns:p14="http://schemas.microsoft.com/office/powerpoint/2010/main" val="2556750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5"/>
        <p:cNvGrpSpPr/>
        <p:nvPr/>
      </p:nvGrpSpPr>
      <p:grpSpPr>
        <a:xfrm>
          <a:off x="0" y="0"/>
          <a:ext cx="0" cy="0"/>
          <a:chOff x="0" y="0"/>
          <a:chExt cx="0" cy="0"/>
        </a:xfrm>
      </p:grpSpPr>
      <p:sp>
        <p:nvSpPr>
          <p:cNvPr id="16" name="Google Shape;16;p2"/>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7" name="Google Shape;17;p2"/>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8" name="Google Shape;18;p2"/>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14081919" y="853281"/>
            <a:ext cx="23042562" cy="43526075"/>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26564432" y="13335793"/>
            <a:ext cx="30722886" cy="10880725"/>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4725195" y="2529681"/>
            <a:ext cx="30722886" cy="32492949"/>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9"/>
        <p:cNvGrpSpPr/>
        <p:nvPr/>
      </p:nvGrpSpPr>
      <p:grpSpPr>
        <a:xfrm>
          <a:off x="0" y="0"/>
          <a:ext cx="0" cy="0"/>
          <a:chOff x="0" y="0"/>
          <a:chExt cx="0" cy="0"/>
        </a:xfrm>
      </p:grpSpPr>
      <p:sp>
        <p:nvSpPr>
          <p:cNvPr id="20" name="Google Shape;20;p3"/>
          <p:cNvSpPr txBox="1">
            <a:spLocks noGrp="1"/>
          </p:cNvSpPr>
          <p:nvPr>
            <p:ph type="ctrTitle"/>
          </p:nvPr>
        </p:nvSpPr>
        <p:spPr>
          <a:xfrm>
            <a:off x="3840163" y="11930063"/>
            <a:ext cx="43526075" cy="8232775"/>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1" name="Google Shape;21;p3"/>
          <p:cNvSpPr txBox="1">
            <a:spLocks noGrp="1"/>
          </p:cNvSpPr>
          <p:nvPr>
            <p:ph type="subTitle" idx="1"/>
          </p:nvPr>
        </p:nvSpPr>
        <p:spPr>
          <a:xfrm>
            <a:off x="7680325" y="21763038"/>
            <a:ext cx="35845751" cy="9813925"/>
          </a:xfrm>
          <a:prstGeom prst="rect">
            <a:avLst/>
          </a:prstGeom>
          <a:noFill/>
          <a:ln>
            <a:noFill/>
          </a:ln>
        </p:spPr>
        <p:txBody>
          <a:bodyPr spcFirstLastPara="1" wrap="square" lIns="522500" tIns="261250" rIns="522500" bIns="261250" anchor="t" anchorCtr="0"/>
          <a:lstStyle>
            <a:lvl1pPr lvl="0" algn="ctr">
              <a:spcBef>
                <a:spcPts val="3660"/>
              </a:spcBef>
              <a:spcAft>
                <a:spcPts val="0"/>
              </a:spcAft>
              <a:buClr>
                <a:schemeClr val="dk1"/>
              </a:buClr>
              <a:buSzPts val="18300"/>
              <a:buFont typeface="Times New Roman"/>
              <a:buNone/>
              <a:defRPr/>
            </a:lvl1pPr>
            <a:lvl2pPr lvl="1" algn="ctr">
              <a:spcBef>
                <a:spcPts val="3200"/>
              </a:spcBef>
              <a:spcAft>
                <a:spcPts val="0"/>
              </a:spcAft>
              <a:buClr>
                <a:schemeClr val="dk1"/>
              </a:buClr>
              <a:buSzPts val="16000"/>
              <a:buFont typeface="Times New Roman"/>
              <a:buNone/>
              <a:defRPr/>
            </a:lvl2pPr>
            <a:lvl3pPr lvl="2" algn="ctr">
              <a:spcBef>
                <a:spcPts val="2740"/>
              </a:spcBef>
              <a:spcAft>
                <a:spcPts val="0"/>
              </a:spcAft>
              <a:buClr>
                <a:schemeClr val="dk1"/>
              </a:buClr>
              <a:buSzPts val="13700"/>
              <a:buFont typeface="Times New Roman"/>
              <a:buNone/>
              <a:defRPr/>
            </a:lvl3pPr>
            <a:lvl4pPr lvl="3" algn="ctr">
              <a:spcBef>
                <a:spcPts val="2280"/>
              </a:spcBef>
              <a:spcAft>
                <a:spcPts val="0"/>
              </a:spcAft>
              <a:buClr>
                <a:schemeClr val="dk1"/>
              </a:buClr>
              <a:buSzPts val="11400"/>
              <a:buFont typeface="Times New Roman"/>
              <a:buNone/>
              <a:defRPr/>
            </a:lvl4pPr>
            <a:lvl5pPr lvl="4" algn="ctr">
              <a:spcBef>
                <a:spcPts val="2280"/>
              </a:spcBef>
              <a:spcAft>
                <a:spcPts val="0"/>
              </a:spcAft>
              <a:buClr>
                <a:schemeClr val="dk1"/>
              </a:buClr>
              <a:buSzPts val="11400"/>
              <a:buFont typeface="Times New Roman"/>
              <a:buNone/>
              <a:defRPr/>
            </a:lvl5pPr>
            <a:lvl6pPr lvl="5" algn="ctr">
              <a:spcBef>
                <a:spcPts val="2280"/>
              </a:spcBef>
              <a:spcAft>
                <a:spcPts val="0"/>
              </a:spcAft>
              <a:buClr>
                <a:schemeClr val="dk1"/>
              </a:buClr>
              <a:buSzPts val="11400"/>
              <a:buFont typeface="Times New Roman"/>
              <a:buNone/>
              <a:defRPr/>
            </a:lvl6pPr>
            <a:lvl7pPr lvl="6" algn="ctr">
              <a:spcBef>
                <a:spcPts val="2280"/>
              </a:spcBef>
              <a:spcAft>
                <a:spcPts val="0"/>
              </a:spcAft>
              <a:buClr>
                <a:schemeClr val="dk1"/>
              </a:buClr>
              <a:buSzPts val="11400"/>
              <a:buFont typeface="Times New Roman"/>
              <a:buNone/>
              <a:defRPr/>
            </a:lvl7pPr>
            <a:lvl8pPr lvl="7" algn="ctr">
              <a:spcBef>
                <a:spcPts val="2280"/>
              </a:spcBef>
              <a:spcAft>
                <a:spcPts val="0"/>
              </a:spcAft>
              <a:buClr>
                <a:schemeClr val="dk1"/>
              </a:buClr>
              <a:buSzPts val="11400"/>
              <a:buFont typeface="Times New Roman"/>
              <a:buNone/>
              <a:defRPr/>
            </a:lvl8pPr>
            <a:lvl9pPr lvl="8" algn="ctr">
              <a:spcBef>
                <a:spcPts val="2280"/>
              </a:spcBef>
              <a:spcAft>
                <a:spcPts val="0"/>
              </a:spcAft>
              <a:buClr>
                <a:schemeClr val="dk1"/>
              </a:buClr>
              <a:buSzPts val="11400"/>
              <a:buFont typeface="Times New Roman"/>
              <a:buNone/>
              <a:defRPr/>
            </a:lvl9pPr>
          </a:lstStyle>
          <a:p>
            <a:endParaRPr/>
          </a:p>
        </p:txBody>
      </p:sp>
      <p:sp>
        <p:nvSpPr>
          <p:cNvPr id="22" name="Google Shape;22;p3"/>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3" name="Google Shape;23;p3"/>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4" name="Google Shape;24;p3"/>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5"/>
        <p:cNvGrpSpPr/>
        <p:nvPr/>
      </p:nvGrpSpPr>
      <p:grpSpPr>
        <a:xfrm>
          <a:off x="0" y="0"/>
          <a:ext cx="0" cy="0"/>
          <a:chOff x="0" y="0"/>
          <a:chExt cx="0" cy="0"/>
        </a:xfrm>
      </p:grpSpPr>
      <p:sp>
        <p:nvSpPr>
          <p:cNvPr id="26" name="Google Shape;26;p4"/>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7" name="Google Shape;27;p4"/>
          <p:cNvSpPr txBox="1">
            <a:spLocks noGrp="1"/>
          </p:cNvSpPr>
          <p:nvPr>
            <p:ph type="body" idx="1"/>
          </p:nvPr>
        </p:nvSpPr>
        <p:spPr>
          <a:xfrm>
            <a:off x="3840163" y="11095038"/>
            <a:ext cx="43526075" cy="23042562"/>
          </a:xfrm>
          <a:prstGeom prst="rect">
            <a:avLst/>
          </a:prstGeom>
          <a:noFill/>
          <a:ln>
            <a:noFill/>
          </a:ln>
        </p:spPr>
        <p:txBody>
          <a:bodyPr spcFirstLastPara="1" wrap="square" lIns="522500" tIns="261250" rIns="522500" bIns="26125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4"/>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4"/>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4"/>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1"/>
        <p:cNvGrpSpPr/>
        <p:nvPr/>
      </p:nvGrpSpPr>
      <p:grpSpPr>
        <a:xfrm>
          <a:off x="0" y="0"/>
          <a:ext cx="0" cy="0"/>
          <a:chOff x="0" y="0"/>
          <a:chExt cx="0" cy="0"/>
        </a:xfrm>
      </p:grpSpPr>
      <p:sp>
        <p:nvSpPr>
          <p:cNvPr id="32" name="Google Shape;32;p5"/>
          <p:cNvSpPr txBox="1">
            <a:spLocks noGrp="1"/>
          </p:cNvSpPr>
          <p:nvPr>
            <p:ph type="title"/>
          </p:nvPr>
        </p:nvSpPr>
        <p:spPr>
          <a:xfrm>
            <a:off x="4044950" y="24679275"/>
            <a:ext cx="43526075" cy="7626350"/>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3" name="Google Shape;33;p5"/>
          <p:cNvSpPr txBox="1">
            <a:spLocks noGrp="1"/>
          </p:cNvSpPr>
          <p:nvPr>
            <p:ph type="body" idx="1"/>
          </p:nvPr>
        </p:nvSpPr>
        <p:spPr>
          <a:xfrm>
            <a:off x="4044950" y="16278225"/>
            <a:ext cx="43526075" cy="8401050"/>
          </a:xfrm>
          <a:prstGeom prst="rect">
            <a:avLst/>
          </a:prstGeom>
          <a:noFill/>
          <a:ln>
            <a:noFill/>
          </a:ln>
        </p:spPr>
        <p:txBody>
          <a:bodyPr spcFirstLastPara="1" wrap="square" lIns="522500" tIns="261250" rIns="522500" bIns="261250" anchor="b" anchorCtr="0"/>
          <a:lstStyle>
            <a:lvl1pPr marL="457200" lvl="0" indent="-228600" algn="l">
              <a:spcBef>
                <a:spcPts val="400"/>
              </a:spcBef>
              <a:spcAft>
                <a:spcPts val="0"/>
              </a:spcAft>
              <a:buClr>
                <a:schemeClr val="dk1"/>
              </a:buClr>
              <a:buSzPts val="2000"/>
              <a:buFont typeface="Times New Roman"/>
              <a:buNone/>
              <a:defRPr sz="2000"/>
            </a:lvl1pPr>
            <a:lvl2pPr marL="914400" lvl="1" indent="-228600" algn="l">
              <a:spcBef>
                <a:spcPts val="360"/>
              </a:spcBef>
              <a:spcAft>
                <a:spcPts val="0"/>
              </a:spcAft>
              <a:buClr>
                <a:schemeClr val="dk1"/>
              </a:buClr>
              <a:buSzPts val="1800"/>
              <a:buFont typeface="Times New Roman"/>
              <a:buNone/>
              <a:defRPr sz="1800"/>
            </a:lvl2pPr>
            <a:lvl3pPr marL="1371600" lvl="2" indent="-228600" algn="l">
              <a:spcBef>
                <a:spcPts val="320"/>
              </a:spcBef>
              <a:spcAft>
                <a:spcPts val="0"/>
              </a:spcAft>
              <a:buClr>
                <a:schemeClr val="dk1"/>
              </a:buClr>
              <a:buSzPts val="1600"/>
              <a:buFont typeface="Times New Roman"/>
              <a:buNone/>
              <a:defRPr sz="1600"/>
            </a:lvl3pPr>
            <a:lvl4pPr marL="1828800" lvl="3" indent="-228600" algn="l">
              <a:spcBef>
                <a:spcPts val="280"/>
              </a:spcBef>
              <a:spcAft>
                <a:spcPts val="0"/>
              </a:spcAft>
              <a:buClr>
                <a:schemeClr val="dk1"/>
              </a:buClr>
              <a:buSzPts val="1400"/>
              <a:buFont typeface="Times New Roman"/>
              <a:buNone/>
              <a:defRPr sz="1400"/>
            </a:lvl4pPr>
            <a:lvl5pPr marL="2286000" lvl="4" indent="-228600" algn="l">
              <a:spcBef>
                <a:spcPts val="280"/>
              </a:spcBef>
              <a:spcAft>
                <a:spcPts val="0"/>
              </a:spcAft>
              <a:buClr>
                <a:schemeClr val="dk1"/>
              </a:buClr>
              <a:buSzPts val="1400"/>
              <a:buFont typeface="Times New Roman"/>
              <a:buNone/>
              <a:defRPr sz="1400"/>
            </a:lvl5pPr>
            <a:lvl6pPr marL="2743200" lvl="5" indent="-228600" algn="l">
              <a:spcBef>
                <a:spcPts val="280"/>
              </a:spcBef>
              <a:spcAft>
                <a:spcPts val="0"/>
              </a:spcAft>
              <a:buClr>
                <a:schemeClr val="dk1"/>
              </a:buClr>
              <a:buSzPts val="1400"/>
              <a:buFont typeface="Times New Roman"/>
              <a:buNone/>
              <a:defRPr sz="1400"/>
            </a:lvl6pPr>
            <a:lvl7pPr marL="3200400" lvl="6" indent="-228600" algn="l">
              <a:spcBef>
                <a:spcPts val="280"/>
              </a:spcBef>
              <a:spcAft>
                <a:spcPts val="0"/>
              </a:spcAft>
              <a:buClr>
                <a:schemeClr val="dk1"/>
              </a:buClr>
              <a:buSzPts val="1400"/>
              <a:buFont typeface="Times New Roman"/>
              <a:buNone/>
              <a:defRPr sz="1400"/>
            </a:lvl7pPr>
            <a:lvl8pPr marL="3657600" lvl="7" indent="-228600" algn="l">
              <a:spcBef>
                <a:spcPts val="280"/>
              </a:spcBef>
              <a:spcAft>
                <a:spcPts val="0"/>
              </a:spcAft>
              <a:buClr>
                <a:schemeClr val="dk1"/>
              </a:buClr>
              <a:buSzPts val="1400"/>
              <a:buFont typeface="Times New Roman"/>
              <a:buNone/>
              <a:defRPr sz="1400"/>
            </a:lvl8pPr>
            <a:lvl9pPr marL="4114800" lvl="8" indent="-228600" algn="l">
              <a:spcBef>
                <a:spcPts val="280"/>
              </a:spcBef>
              <a:spcAft>
                <a:spcPts val="0"/>
              </a:spcAft>
              <a:buClr>
                <a:schemeClr val="dk1"/>
              </a:buClr>
              <a:buSzPts val="1400"/>
              <a:buFont typeface="Times New Roman"/>
              <a:buNone/>
              <a:defRPr sz="1400"/>
            </a:lvl9pPr>
          </a:lstStyle>
          <a:p>
            <a:endParaRPr/>
          </a:p>
        </p:txBody>
      </p:sp>
      <p:sp>
        <p:nvSpPr>
          <p:cNvPr id="34" name="Google Shape;34;p5"/>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6" name="Google Shape;36;p5"/>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9" name="Google Shape;39;p6"/>
          <p:cNvSpPr txBox="1">
            <a:spLocks noGrp="1"/>
          </p:cNvSpPr>
          <p:nvPr>
            <p:ph type="body" idx="1"/>
          </p:nvPr>
        </p:nvSpPr>
        <p:spPr>
          <a:xfrm>
            <a:off x="3840163" y="11095038"/>
            <a:ext cx="21686837" cy="23042562"/>
          </a:xfrm>
          <a:prstGeom prst="rect">
            <a:avLst/>
          </a:prstGeom>
          <a:noFill/>
          <a:ln>
            <a:noFill/>
          </a:ln>
        </p:spPr>
        <p:txBody>
          <a:bodyPr spcFirstLastPara="1" wrap="square" lIns="522500" tIns="261250" rIns="522500" bIns="261250" anchor="t" anchorCtr="0"/>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40" name="Google Shape;40;p6"/>
          <p:cNvSpPr txBox="1">
            <a:spLocks noGrp="1"/>
          </p:cNvSpPr>
          <p:nvPr>
            <p:ph type="body" idx="2"/>
          </p:nvPr>
        </p:nvSpPr>
        <p:spPr>
          <a:xfrm>
            <a:off x="25679400" y="11095038"/>
            <a:ext cx="21686839" cy="23042562"/>
          </a:xfrm>
          <a:prstGeom prst="rect">
            <a:avLst/>
          </a:prstGeom>
          <a:noFill/>
          <a:ln>
            <a:noFill/>
          </a:ln>
        </p:spPr>
        <p:txBody>
          <a:bodyPr spcFirstLastPara="1" wrap="square" lIns="522500" tIns="261250" rIns="522500" bIns="261250" anchor="t" anchorCtr="0"/>
          <a:lstStyle>
            <a:lvl1pPr marL="457200" lvl="0" indent="-406400" algn="l">
              <a:spcBef>
                <a:spcPts val="560"/>
              </a:spcBef>
              <a:spcAft>
                <a:spcPts val="0"/>
              </a:spcAft>
              <a:buClr>
                <a:schemeClr val="dk1"/>
              </a:buClr>
              <a:buSzPts val="2800"/>
              <a:buFont typeface="Times New Roman"/>
              <a:buChar char="•"/>
              <a:defRPr sz="2800"/>
            </a:lvl1pPr>
            <a:lvl2pPr marL="914400" lvl="1" indent="-381000" algn="l">
              <a:spcBef>
                <a:spcPts val="480"/>
              </a:spcBef>
              <a:spcAft>
                <a:spcPts val="0"/>
              </a:spcAft>
              <a:buClr>
                <a:schemeClr val="dk1"/>
              </a:buClr>
              <a:buSzPts val="2400"/>
              <a:buFont typeface="Times New Roman"/>
              <a:buChar char="–"/>
              <a:defRPr sz="2400"/>
            </a:lvl2pPr>
            <a:lvl3pPr marL="1371600" lvl="2" indent="-355600" algn="l">
              <a:spcBef>
                <a:spcPts val="400"/>
              </a:spcBef>
              <a:spcAft>
                <a:spcPts val="0"/>
              </a:spcAft>
              <a:buClr>
                <a:schemeClr val="dk1"/>
              </a:buClr>
              <a:buSzPts val="2000"/>
              <a:buFont typeface="Times New Roman"/>
              <a:buChar char="•"/>
              <a:defRPr sz="2000"/>
            </a:lvl3pPr>
            <a:lvl4pPr marL="1828800" lvl="3" indent="-342900" algn="l">
              <a:spcBef>
                <a:spcPts val="360"/>
              </a:spcBef>
              <a:spcAft>
                <a:spcPts val="0"/>
              </a:spcAft>
              <a:buClr>
                <a:schemeClr val="dk1"/>
              </a:buClr>
              <a:buSzPts val="1800"/>
              <a:buFont typeface="Times New Roman"/>
              <a:buChar char="–"/>
              <a:defRPr sz="1800"/>
            </a:lvl4pPr>
            <a:lvl5pPr marL="2286000" lvl="4" indent="-342900" algn="l">
              <a:spcBef>
                <a:spcPts val="360"/>
              </a:spcBef>
              <a:spcAft>
                <a:spcPts val="0"/>
              </a:spcAft>
              <a:buClr>
                <a:schemeClr val="dk1"/>
              </a:buClr>
              <a:buSzPts val="1800"/>
              <a:buFont typeface="Times New Roman"/>
              <a:buChar char="»"/>
              <a:defRPr sz="1800"/>
            </a:lvl5pPr>
            <a:lvl6pPr marL="2743200" lvl="5" indent="-342900" algn="l">
              <a:spcBef>
                <a:spcPts val="360"/>
              </a:spcBef>
              <a:spcAft>
                <a:spcPts val="0"/>
              </a:spcAft>
              <a:buClr>
                <a:schemeClr val="dk1"/>
              </a:buClr>
              <a:buSzPts val="1800"/>
              <a:buFont typeface="Times New Roman"/>
              <a:buChar char="»"/>
              <a:defRPr sz="1800"/>
            </a:lvl6pPr>
            <a:lvl7pPr marL="3200400" lvl="6" indent="-342900" algn="l">
              <a:spcBef>
                <a:spcPts val="360"/>
              </a:spcBef>
              <a:spcAft>
                <a:spcPts val="0"/>
              </a:spcAft>
              <a:buClr>
                <a:schemeClr val="dk1"/>
              </a:buClr>
              <a:buSzPts val="1800"/>
              <a:buFont typeface="Times New Roman"/>
              <a:buChar char="»"/>
              <a:defRPr sz="1800"/>
            </a:lvl7pPr>
            <a:lvl8pPr marL="3657600" lvl="7" indent="-342900" algn="l">
              <a:spcBef>
                <a:spcPts val="360"/>
              </a:spcBef>
              <a:spcAft>
                <a:spcPts val="0"/>
              </a:spcAft>
              <a:buClr>
                <a:schemeClr val="dk1"/>
              </a:buClr>
              <a:buSzPts val="1800"/>
              <a:buFont typeface="Times New Roman"/>
              <a:buChar char="»"/>
              <a:defRPr sz="1800"/>
            </a:lvl8pPr>
            <a:lvl9pPr marL="4114800" lvl="8" indent="-342900" algn="l">
              <a:spcBef>
                <a:spcPts val="360"/>
              </a:spcBef>
              <a:spcAft>
                <a:spcPts val="0"/>
              </a:spcAft>
              <a:buClr>
                <a:schemeClr val="dk1"/>
              </a:buClr>
              <a:buSzPts val="1800"/>
              <a:buFont typeface="Times New Roman"/>
              <a:buChar char="»"/>
              <a:defRPr sz="1800"/>
            </a:lvl9pPr>
          </a:lstStyle>
          <a:p>
            <a:endParaRPr/>
          </a:p>
        </p:txBody>
      </p:sp>
      <p:sp>
        <p:nvSpPr>
          <p:cNvPr id="41" name="Google Shape;41;p6"/>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2" name="Google Shape;42;p6"/>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4"/>
        <p:cNvGrpSpPr/>
        <p:nvPr/>
      </p:nvGrpSpPr>
      <p:grpSpPr>
        <a:xfrm>
          <a:off x="0" y="0"/>
          <a:ext cx="0" cy="0"/>
          <a:chOff x="0" y="0"/>
          <a:chExt cx="0" cy="0"/>
        </a:xfrm>
      </p:grpSpPr>
      <p:sp>
        <p:nvSpPr>
          <p:cNvPr id="45" name="Google Shape;45;p7"/>
          <p:cNvSpPr txBox="1">
            <a:spLocks noGrp="1"/>
          </p:cNvSpPr>
          <p:nvPr>
            <p:ph type="title"/>
          </p:nvPr>
        </p:nvSpPr>
        <p:spPr>
          <a:xfrm>
            <a:off x="2560638" y="1538288"/>
            <a:ext cx="46085126"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6" name="Google Shape;46;p7"/>
          <p:cNvSpPr txBox="1">
            <a:spLocks noGrp="1"/>
          </p:cNvSpPr>
          <p:nvPr>
            <p:ph type="body" idx="1"/>
          </p:nvPr>
        </p:nvSpPr>
        <p:spPr>
          <a:xfrm>
            <a:off x="2560638" y="8596313"/>
            <a:ext cx="22625050" cy="3582987"/>
          </a:xfrm>
          <a:prstGeom prst="rect">
            <a:avLst/>
          </a:prstGeom>
          <a:noFill/>
          <a:ln>
            <a:noFill/>
          </a:ln>
        </p:spPr>
        <p:txBody>
          <a:bodyPr spcFirstLastPara="1" wrap="square" lIns="522500" tIns="261250" rIns="522500" bIns="261250"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7" name="Google Shape;47;p7"/>
          <p:cNvSpPr txBox="1">
            <a:spLocks noGrp="1"/>
          </p:cNvSpPr>
          <p:nvPr>
            <p:ph type="body" idx="2"/>
          </p:nvPr>
        </p:nvSpPr>
        <p:spPr>
          <a:xfrm>
            <a:off x="2560638" y="12179300"/>
            <a:ext cx="22625050" cy="22126575"/>
          </a:xfrm>
          <a:prstGeom prst="rect">
            <a:avLst/>
          </a:prstGeom>
          <a:noFill/>
          <a:ln>
            <a:noFill/>
          </a:ln>
        </p:spPr>
        <p:txBody>
          <a:bodyPr spcFirstLastPara="1" wrap="square" lIns="522500" tIns="261250" rIns="522500" bIns="261250"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48" name="Google Shape;48;p7"/>
          <p:cNvSpPr txBox="1">
            <a:spLocks noGrp="1"/>
          </p:cNvSpPr>
          <p:nvPr>
            <p:ph type="body" idx="3"/>
          </p:nvPr>
        </p:nvSpPr>
        <p:spPr>
          <a:xfrm>
            <a:off x="26012775" y="8596313"/>
            <a:ext cx="22632987" cy="3582987"/>
          </a:xfrm>
          <a:prstGeom prst="rect">
            <a:avLst/>
          </a:prstGeom>
          <a:noFill/>
          <a:ln>
            <a:noFill/>
          </a:ln>
        </p:spPr>
        <p:txBody>
          <a:bodyPr spcFirstLastPara="1" wrap="square" lIns="522500" tIns="261250" rIns="522500" bIns="261250" anchor="b" anchorCtr="0"/>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spcBef>
                <a:spcPts val="320"/>
              </a:spcBef>
              <a:spcAft>
                <a:spcPts val="0"/>
              </a:spcAft>
              <a:buClr>
                <a:schemeClr val="dk1"/>
              </a:buClr>
              <a:buSzPts val="1600"/>
              <a:buFont typeface="Times New Roman"/>
              <a:buNone/>
              <a:defRPr sz="1600" b="1"/>
            </a:lvl6pPr>
            <a:lvl7pPr marL="3200400" lvl="6" indent="-228600" algn="l">
              <a:spcBef>
                <a:spcPts val="320"/>
              </a:spcBef>
              <a:spcAft>
                <a:spcPts val="0"/>
              </a:spcAft>
              <a:buClr>
                <a:schemeClr val="dk1"/>
              </a:buClr>
              <a:buSzPts val="1600"/>
              <a:buFont typeface="Times New Roman"/>
              <a:buNone/>
              <a:defRPr sz="1600" b="1"/>
            </a:lvl7pPr>
            <a:lvl8pPr marL="3657600" lvl="7" indent="-228600" algn="l">
              <a:spcBef>
                <a:spcPts val="320"/>
              </a:spcBef>
              <a:spcAft>
                <a:spcPts val="0"/>
              </a:spcAft>
              <a:buClr>
                <a:schemeClr val="dk1"/>
              </a:buClr>
              <a:buSzPts val="1600"/>
              <a:buFont typeface="Times New Roman"/>
              <a:buNone/>
              <a:defRPr sz="1600" b="1"/>
            </a:lvl8pPr>
            <a:lvl9pPr marL="4114800" lvl="8" indent="-228600" algn="l">
              <a:spcBef>
                <a:spcPts val="320"/>
              </a:spcBef>
              <a:spcAft>
                <a:spcPts val="0"/>
              </a:spcAft>
              <a:buClr>
                <a:schemeClr val="dk1"/>
              </a:buClr>
              <a:buSzPts val="1600"/>
              <a:buFont typeface="Times New Roman"/>
              <a:buNone/>
              <a:defRPr sz="1600" b="1"/>
            </a:lvl9pPr>
          </a:lstStyle>
          <a:p>
            <a:endParaRPr/>
          </a:p>
        </p:txBody>
      </p:sp>
      <p:sp>
        <p:nvSpPr>
          <p:cNvPr id="49" name="Google Shape;49;p7"/>
          <p:cNvSpPr txBox="1">
            <a:spLocks noGrp="1"/>
          </p:cNvSpPr>
          <p:nvPr>
            <p:ph type="body" idx="4"/>
          </p:nvPr>
        </p:nvSpPr>
        <p:spPr>
          <a:xfrm>
            <a:off x="26012775" y="12179300"/>
            <a:ext cx="22632987" cy="22126575"/>
          </a:xfrm>
          <a:prstGeom prst="rect">
            <a:avLst/>
          </a:prstGeom>
          <a:noFill/>
          <a:ln>
            <a:noFill/>
          </a:ln>
        </p:spPr>
        <p:txBody>
          <a:bodyPr spcFirstLastPara="1" wrap="square" lIns="522500" tIns="261250" rIns="522500" bIns="261250" anchor="t" anchorCtr="0"/>
          <a:lstStyle>
            <a:lvl1pPr marL="457200" lvl="0" indent="-381000" algn="l">
              <a:spcBef>
                <a:spcPts val="480"/>
              </a:spcBef>
              <a:spcAft>
                <a:spcPts val="0"/>
              </a:spcAft>
              <a:buClr>
                <a:schemeClr val="dk1"/>
              </a:buClr>
              <a:buSzPts val="2400"/>
              <a:buFont typeface="Times New Roman"/>
              <a:buChar char="•"/>
              <a:defRPr sz="2400"/>
            </a:lvl1pPr>
            <a:lvl2pPr marL="914400" lvl="1" indent="-355600" algn="l">
              <a:spcBef>
                <a:spcPts val="400"/>
              </a:spcBef>
              <a:spcAft>
                <a:spcPts val="0"/>
              </a:spcAft>
              <a:buClr>
                <a:schemeClr val="dk1"/>
              </a:buClr>
              <a:buSzPts val="2000"/>
              <a:buFont typeface="Times New Roman"/>
              <a:buChar char="–"/>
              <a:defRPr sz="2000"/>
            </a:lvl2pPr>
            <a:lvl3pPr marL="1371600" lvl="2" indent="-342900" algn="l">
              <a:spcBef>
                <a:spcPts val="360"/>
              </a:spcBef>
              <a:spcAft>
                <a:spcPts val="0"/>
              </a:spcAft>
              <a:buClr>
                <a:schemeClr val="dk1"/>
              </a:buClr>
              <a:buSzPts val="1800"/>
              <a:buFont typeface="Times New Roman"/>
              <a:buChar char="•"/>
              <a:defRPr sz="1800"/>
            </a:lvl3pPr>
            <a:lvl4pPr marL="1828800" lvl="3" indent="-330200" algn="l">
              <a:spcBef>
                <a:spcPts val="320"/>
              </a:spcBef>
              <a:spcAft>
                <a:spcPts val="0"/>
              </a:spcAft>
              <a:buClr>
                <a:schemeClr val="dk1"/>
              </a:buClr>
              <a:buSzPts val="1600"/>
              <a:buFont typeface="Times New Roman"/>
              <a:buChar char="–"/>
              <a:defRPr sz="1600"/>
            </a:lvl4pPr>
            <a:lvl5pPr marL="2286000" lvl="4" indent="-330200" algn="l">
              <a:spcBef>
                <a:spcPts val="320"/>
              </a:spcBef>
              <a:spcAft>
                <a:spcPts val="0"/>
              </a:spcAft>
              <a:buClr>
                <a:schemeClr val="dk1"/>
              </a:buClr>
              <a:buSzPts val="1600"/>
              <a:buFont typeface="Times New Roman"/>
              <a:buChar char="»"/>
              <a:defRPr sz="1600"/>
            </a:lvl5pPr>
            <a:lvl6pPr marL="2743200" lvl="5" indent="-330200" algn="l">
              <a:spcBef>
                <a:spcPts val="320"/>
              </a:spcBef>
              <a:spcAft>
                <a:spcPts val="0"/>
              </a:spcAft>
              <a:buClr>
                <a:schemeClr val="dk1"/>
              </a:buClr>
              <a:buSzPts val="1600"/>
              <a:buFont typeface="Times New Roman"/>
              <a:buChar char="»"/>
              <a:defRPr sz="1600"/>
            </a:lvl6pPr>
            <a:lvl7pPr marL="3200400" lvl="6" indent="-330200" algn="l">
              <a:spcBef>
                <a:spcPts val="320"/>
              </a:spcBef>
              <a:spcAft>
                <a:spcPts val="0"/>
              </a:spcAft>
              <a:buClr>
                <a:schemeClr val="dk1"/>
              </a:buClr>
              <a:buSzPts val="1600"/>
              <a:buFont typeface="Times New Roman"/>
              <a:buChar char="»"/>
              <a:defRPr sz="1600"/>
            </a:lvl7pPr>
            <a:lvl8pPr marL="3657600" lvl="7" indent="-330200" algn="l">
              <a:spcBef>
                <a:spcPts val="320"/>
              </a:spcBef>
              <a:spcAft>
                <a:spcPts val="0"/>
              </a:spcAft>
              <a:buClr>
                <a:schemeClr val="dk1"/>
              </a:buClr>
              <a:buSzPts val="1600"/>
              <a:buFont typeface="Times New Roman"/>
              <a:buChar char="»"/>
              <a:defRPr sz="1600"/>
            </a:lvl8pPr>
            <a:lvl9pPr marL="4114800" lvl="8" indent="-330200" algn="l">
              <a:spcBef>
                <a:spcPts val="320"/>
              </a:spcBef>
              <a:spcAft>
                <a:spcPts val="0"/>
              </a:spcAft>
              <a:buClr>
                <a:schemeClr val="dk1"/>
              </a:buClr>
              <a:buSzPts val="1600"/>
              <a:buFont typeface="Times New Roman"/>
              <a:buChar char="»"/>
              <a:defRPr sz="1600"/>
            </a:lvl9pPr>
          </a:lstStyle>
          <a:p>
            <a:endParaRPr/>
          </a:p>
        </p:txBody>
      </p:sp>
      <p:sp>
        <p:nvSpPr>
          <p:cNvPr id="50" name="Google Shape;50;p7"/>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1" name="Google Shape;51;p7"/>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3"/>
        <p:cNvGrpSpPr/>
        <p:nvPr/>
      </p:nvGrpSpPr>
      <p:grpSpPr>
        <a:xfrm>
          <a:off x="0" y="0"/>
          <a:ext cx="0" cy="0"/>
          <a:chOff x="0" y="0"/>
          <a:chExt cx="0" cy="0"/>
        </a:xfrm>
      </p:grpSpPr>
      <p:sp>
        <p:nvSpPr>
          <p:cNvPr id="54" name="Google Shape;54;p8"/>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5" name="Google Shape;55;p8"/>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2560638" y="1528763"/>
            <a:ext cx="16846550" cy="6507162"/>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20019963" y="1528763"/>
            <a:ext cx="28625799" cy="32777112"/>
          </a:xfrm>
          <a:prstGeom prst="rect">
            <a:avLst/>
          </a:prstGeom>
          <a:noFill/>
          <a:ln>
            <a:noFill/>
          </a:ln>
        </p:spPr>
        <p:txBody>
          <a:bodyPr spcFirstLastPara="1" wrap="square" lIns="522500" tIns="261250" rIns="522500" bIns="261250" anchor="t" anchorCtr="0"/>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spcBef>
                <a:spcPts val="400"/>
              </a:spcBef>
              <a:spcAft>
                <a:spcPts val="0"/>
              </a:spcAft>
              <a:buClr>
                <a:schemeClr val="dk1"/>
              </a:buClr>
              <a:buSzPts val="2000"/>
              <a:buFont typeface="Times New Roman"/>
              <a:buChar char="»"/>
              <a:defRPr sz="2000"/>
            </a:lvl6pPr>
            <a:lvl7pPr marL="3200400" lvl="6" indent="-355600" algn="l">
              <a:spcBef>
                <a:spcPts val="400"/>
              </a:spcBef>
              <a:spcAft>
                <a:spcPts val="0"/>
              </a:spcAft>
              <a:buClr>
                <a:schemeClr val="dk1"/>
              </a:buClr>
              <a:buSzPts val="2000"/>
              <a:buFont typeface="Times New Roman"/>
              <a:buChar char="»"/>
              <a:defRPr sz="2000"/>
            </a:lvl7pPr>
            <a:lvl8pPr marL="3657600" lvl="7" indent="-355600" algn="l">
              <a:spcBef>
                <a:spcPts val="400"/>
              </a:spcBef>
              <a:spcAft>
                <a:spcPts val="0"/>
              </a:spcAft>
              <a:buClr>
                <a:schemeClr val="dk1"/>
              </a:buClr>
              <a:buSzPts val="2000"/>
              <a:buFont typeface="Times New Roman"/>
              <a:buChar char="»"/>
              <a:defRPr sz="2000"/>
            </a:lvl8pPr>
            <a:lvl9pPr marL="4114800" lvl="8" indent="-355600" algn="l">
              <a:spcBef>
                <a:spcPts val="400"/>
              </a:spcBef>
              <a:spcAft>
                <a:spcPts val="0"/>
              </a:spcAft>
              <a:buClr>
                <a:schemeClr val="dk1"/>
              </a:buClr>
              <a:buSzPts val="2000"/>
              <a:buFont typeface="Times New Roman"/>
              <a:buChar char="»"/>
              <a:defRPr sz="2000"/>
            </a:lvl9pPr>
          </a:lstStyle>
          <a:p>
            <a:endParaRPr/>
          </a:p>
        </p:txBody>
      </p:sp>
      <p:sp>
        <p:nvSpPr>
          <p:cNvPr id="61" name="Google Shape;61;p9"/>
          <p:cNvSpPr txBox="1">
            <a:spLocks noGrp="1"/>
          </p:cNvSpPr>
          <p:nvPr>
            <p:ph type="body" idx="2"/>
          </p:nvPr>
        </p:nvSpPr>
        <p:spPr>
          <a:xfrm>
            <a:off x="2560638" y="8035925"/>
            <a:ext cx="16846550" cy="26269950"/>
          </a:xfrm>
          <a:prstGeom prst="rect">
            <a:avLst/>
          </a:prstGeom>
          <a:noFill/>
          <a:ln>
            <a:noFill/>
          </a:ln>
        </p:spPr>
        <p:txBody>
          <a:bodyPr spcFirstLastPara="1" wrap="square" lIns="522500" tIns="261250" rIns="522500" bIns="261250"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2" name="Google Shape;62;p9"/>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0036175" y="26882725"/>
            <a:ext cx="30724474" cy="3175000"/>
          </a:xfrm>
          <a:prstGeom prst="rect">
            <a:avLst/>
          </a:prstGeom>
          <a:noFill/>
          <a:ln>
            <a:noFill/>
          </a:ln>
        </p:spPr>
        <p:txBody>
          <a:bodyPr spcFirstLastPara="1" wrap="square" lIns="522500" tIns="261250" rIns="522500" bIns="26125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10036175" y="3432175"/>
            <a:ext cx="30724474" cy="23042563"/>
          </a:xfrm>
          <a:prstGeom prst="rect">
            <a:avLst/>
          </a:prstGeom>
          <a:noFill/>
          <a:ln>
            <a:noFill/>
          </a:ln>
        </p:spPr>
        <p:txBody>
          <a:bodyPr spcFirstLastPara="1" wrap="square" lIns="522500" tIns="261250" rIns="522500" bIns="261250" anchor="t" anchorCtr="0"/>
          <a:lstStyle>
            <a:lvl1pPr marR="0" lvl="0" algn="l" rtl="0">
              <a:spcBef>
                <a:spcPts val="640"/>
              </a:spcBef>
              <a:spcAft>
                <a:spcPts val="0"/>
              </a:spcAft>
              <a:buClr>
                <a:schemeClr val="dk1"/>
              </a:buClr>
              <a:buSzPts val="3200"/>
              <a:buFont typeface="Times New Roman"/>
              <a:buNone/>
              <a:defRPr sz="3200" b="0" i="0" u="none" strike="noStrike" cap="none">
                <a:solidFill>
                  <a:schemeClr val="dk1"/>
                </a:solidFill>
                <a:latin typeface="Times New Roman"/>
                <a:ea typeface="Times New Roman"/>
                <a:cs typeface="Times New Roman"/>
                <a:sym typeface="Times New Roman"/>
              </a:defRPr>
            </a:lvl1pPr>
            <a:lvl2pPr marR="0" lvl="1" algn="l" rtl="0">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68" name="Google Shape;68;p10"/>
          <p:cNvSpPr txBox="1">
            <a:spLocks noGrp="1"/>
          </p:cNvSpPr>
          <p:nvPr>
            <p:ph type="body" idx="1"/>
          </p:nvPr>
        </p:nvSpPr>
        <p:spPr>
          <a:xfrm>
            <a:off x="10036175" y="30057725"/>
            <a:ext cx="30724474" cy="4506913"/>
          </a:xfrm>
          <a:prstGeom prst="rect">
            <a:avLst/>
          </a:prstGeom>
          <a:noFill/>
          <a:ln>
            <a:noFill/>
          </a:ln>
        </p:spPr>
        <p:txBody>
          <a:bodyPr spcFirstLastPara="1" wrap="square" lIns="522500" tIns="261250" rIns="522500" bIns="261250" anchor="t" anchorCtr="0"/>
          <a:lstStyle>
            <a:lvl1pPr marL="457200" lvl="0" indent="-228600" algn="l">
              <a:spcBef>
                <a:spcPts val="280"/>
              </a:spcBef>
              <a:spcAft>
                <a:spcPts val="0"/>
              </a:spcAft>
              <a:buClr>
                <a:schemeClr val="dk1"/>
              </a:buClr>
              <a:buSzPts val="1400"/>
              <a:buFont typeface="Times New Roman"/>
              <a:buNone/>
              <a:defRPr sz="1400"/>
            </a:lvl1pPr>
            <a:lvl2pPr marL="914400" lvl="1" indent="-228600" algn="l">
              <a:spcBef>
                <a:spcPts val="240"/>
              </a:spcBef>
              <a:spcAft>
                <a:spcPts val="0"/>
              </a:spcAft>
              <a:buClr>
                <a:schemeClr val="dk1"/>
              </a:buClr>
              <a:buSzPts val="1200"/>
              <a:buFont typeface="Times New Roman"/>
              <a:buNone/>
              <a:defRPr sz="1200"/>
            </a:lvl2pPr>
            <a:lvl3pPr marL="1371600" lvl="2" indent="-228600" algn="l">
              <a:spcBef>
                <a:spcPts val="200"/>
              </a:spcBef>
              <a:spcAft>
                <a:spcPts val="0"/>
              </a:spcAft>
              <a:buClr>
                <a:schemeClr val="dk1"/>
              </a:buClr>
              <a:buSzPts val="1000"/>
              <a:buFont typeface="Times New Roman"/>
              <a:buNone/>
              <a:defRPr sz="1000"/>
            </a:lvl3pPr>
            <a:lvl4pPr marL="1828800" lvl="3" indent="-228600" algn="l">
              <a:spcBef>
                <a:spcPts val="180"/>
              </a:spcBef>
              <a:spcAft>
                <a:spcPts val="0"/>
              </a:spcAft>
              <a:buClr>
                <a:schemeClr val="dk1"/>
              </a:buClr>
              <a:buSzPts val="900"/>
              <a:buFont typeface="Times New Roman"/>
              <a:buNone/>
              <a:defRPr sz="900"/>
            </a:lvl4pPr>
            <a:lvl5pPr marL="2286000" lvl="4" indent="-228600" algn="l">
              <a:spcBef>
                <a:spcPts val="180"/>
              </a:spcBef>
              <a:spcAft>
                <a:spcPts val="0"/>
              </a:spcAft>
              <a:buClr>
                <a:schemeClr val="dk1"/>
              </a:buClr>
              <a:buSzPts val="900"/>
              <a:buFont typeface="Times New Roman"/>
              <a:buNone/>
              <a:defRPr sz="900"/>
            </a:lvl5pPr>
            <a:lvl6pPr marL="2743200" lvl="5" indent="-228600" algn="l">
              <a:spcBef>
                <a:spcPts val="180"/>
              </a:spcBef>
              <a:spcAft>
                <a:spcPts val="0"/>
              </a:spcAft>
              <a:buClr>
                <a:schemeClr val="dk1"/>
              </a:buClr>
              <a:buSzPts val="900"/>
              <a:buFont typeface="Times New Roman"/>
              <a:buNone/>
              <a:defRPr sz="900"/>
            </a:lvl6pPr>
            <a:lvl7pPr marL="3200400" lvl="6" indent="-228600" algn="l">
              <a:spcBef>
                <a:spcPts val="180"/>
              </a:spcBef>
              <a:spcAft>
                <a:spcPts val="0"/>
              </a:spcAft>
              <a:buClr>
                <a:schemeClr val="dk1"/>
              </a:buClr>
              <a:buSzPts val="900"/>
              <a:buFont typeface="Times New Roman"/>
              <a:buNone/>
              <a:defRPr sz="900"/>
            </a:lvl7pPr>
            <a:lvl8pPr marL="3657600" lvl="7" indent="-228600" algn="l">
              <a:spcBef>
                <a:spcPts val="180"/>
              </a:spcBef>
              <a:spcAft>
                <a:spcPts val="0"/>
              </a:spcAft>
              <a:buClr>
                <a:schemeClr val="dk1"/>
              </a:buClr>
              <a:buSzPts val="900"/>
              <a:buFont typeface="Times New Roman"/>
              <a:buNone/>
              <a:defRPr sz="900"/>
            </a:lvl8pPr>
            <a:lvl9pPr marL="4114800" lvl="8" indent="-228600" algn="l">
              <a:spcBef>
                <a:spcPts val="180"/>
              </a:spcBef>
              <a:spcAft>
                <a:spcPts val="0"/>
              </a:spcAft>
              <a:buClr>
                <a:schemeClr val="dk1"/>
              </a:buClr>
              <a:buSzPts val="900"/>
              <a:buFont typeface="Times New Roman"/>
              <a:buNone/>
              <a:defRPr sz="900"/>
            </a:lvl9pPr>
          </a:lstStyle>
          <a:p>
            <a:endParaRPr/>
          </a:p>
        </p:txBody>
      </p:sp>
      <p:sp>
        <p:nvSpPr>
          <p:cNvPr id="69" name="Google Shape;69;p10"/>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lvl="0" indent="0" algn="r">
              <a:spcBef>
                <a:spcPts val="0"/>
              </a:spcBef>
              <a:spcAft>
                <a:spcPts val="0"/>
              </a:spcAft>
              <a:buNone/>
              <a:defRPr sz="8000">
                <a:solidFill>
                  <a:schemeClr val="dk1"/>
                </a:solidFill>
                <a:latin typeface="Times New Roman"/>
                <a:ea typeface="Times New Roman"/>
                <a:cs typeface="Times New Roman"/>
                <a:sym typeface="Times New Roman"/>
              </a:defRPr>
            </a:lvl1pPr>
            <a:lvl2pPr marL="0" lvl="1" indent="0" algn="r">
              <a:spcBef>
                <a:spcPts val="0"/>
              </a:spcBef>
              <a:spcAft>
                <a:spcPts val="0"/>
              </a:spcAft>
              <a:buNone/>
              <a:defRPr sz="8000">
                <a:solidFill>
                  <a:schemeClr val="dk1"/>
                </a:solidFill>
                <a:latin typeface="Times New Roman"/>
                <a:ea typeface="Times New Roman"/>
                <a:cs typeface="Times New Roman"/>
                <a:sym typeface="Times New Roman"/>
              </a:defRPr>
            </a:lvl2pPr>
            <a:lvl3pPr marL="0" lvl="2" indent="0" algn="r">
              <a:spcBef>
                <a:spcPts val="0"/>
              </a:spcBef>
              <a:spcAft>
                <a:spcPts val="0"/>
              </a:spcAft>
              <a:buNone/>
              <a:defRPr sz="8000">
                <a:solidFill>
                  <a:schemeClr val="dk1"/>
                </a:solidFill>
                <a:latin typeface="Times New Roman"/>
                <a:ea typeface="Times New Roman"/>
                <a:cs typeface="Times New Roman"/>
                <a:sym typeface="Times New Roman"/>
              </a:defRPr>
            </a:lvl3pPr>
            <a:lvl4pPr marL="0" lvl="3" indent="0" algn="r">
              <a:spcBef>
                <a:spcPts val="0"/>
              </a:spcBef>
              <a:spcAft>
                <a:spcPts val="0"/>
              </a:spcAft>
              <a:buNone/>
              <a:defRPr sz="8000">
                <a:solidFill>
                  <a:schemeClr val="dk1"/>
                </a:solidFill>
                <a:latin typeface="Times New Roman"/>
                <a:ea typeface="Times New Roman"/>
                <a:cs typeface="Times New Roman"/>
                <a:sym typeface="Times New Roman"/>
              </a:defRPr>
            </a:lvl4pPr>
            <a:lvl5pPr marL="0" lvl="4" indent="0" algn="r">
              <a:spcBef>
                <a:spcPts val="0"/>
              </a:spcBef>
              <a:spcAft>
                <a:spcPts val="0"/>
              </a:spcAft>
              <a:buNone/>
              <a:defRPr sz="8000">
                <a:solidFill>
                  <a:schemeClr val="dk1"/>
                </a:solidFill>
                <a:latin typeface="Times New Roman"/>
                <a:ea typeface="Times New Roman"/>
                <a:cs typeface="Times New Roman"/>
                <a:sym typeface="Times New Roman"/>
              </a:defRPr>
            </a:lvl5pPr>
            <a:lvl6pPr marL="0" lvl="5" indent="0" algn="r">
              <a:spcBef>
                <a:spcPts val="0"/>
              </a:spcBef>
              <a:spcAft>
                <a:spcPts val="0"/>
              </a:spcAft>
              <a:buNone/>
              <a:defRPr sz="8000">
                <a:solidFill>
                  <a:schemeClr val="dk1"/>
                </a:solidFill>
                <a:latin typeface="Times New Roman"/>
                <a:ea typeface="Times New Roman"/>
                <a:cs typeface="Times New Roman"/>
                <a:sym typeface="Times New Roman"/>
              </a:defRPr>
            </a:lvl6pPr>
            <a:lvl7pPr marL="0" lvl="6" indent="0" algn="r">
              <a:spcBef>
                <a:spcPts val="0"/>
              </a:spcBef>
              <a:spcAft>
                <a:spcPts val="0"/>
              </a:spcAft>
              <a:buNone/>
              <a:defRPr sz="8000">
                <a:solidFill>
                  <a:schemeClr val="dk1"/>
                </a:solidFill>
                <a:latin typeface="Times New Roman"/>
                <a:ea typeface="Times New Roman"/>
                <a:cs typeface="Times New Roman"/>
                <a:sym typeface="Times New Roman"/>
              </a:defRPr>
            </a:lvl7pPr>
            <a:lvl8pPr marL="0" lvl="7" indent="0" algn="r">
              <a:spcBef>
                <a:spcPts val="0"/>
              </a:spcBef>
              <a:spcAft>
                <a:spcPts val="0"/>
              </a:spcAft>
              <a:buNone/>
              <a:defRPr sz="8000">
                <a:solidFill>
                  <a:schemeClr val="dk1"/>
                </a:solidFill>
                <a:latin typeface="Times New Roman"/>
                <a:ea typeface="Times New Roman"/>
                <a:cs typeface="Times New Roman"/>
                <a:sym typeface="Times New Roman"/>
              </a:defRPr>
            </a:lvl8pPr>
            <a:lvl9pPr marL="0" lvl="8" indent="0" algn="r">
              <a:spcBef>
                <a:spcPts val="0"/>
              </a:spcBef>
              <a:spcAft>
                <a:spcPts val="0"/>
              </a:spcAft>
              <a:buNone/>
              <a:defRPr sz="8000">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3840163" y="3414713"/>
            <a:ext cx="43526075" cy="6400800"/>
          </a:xfrm>
          <a:prstGeom prst="rect">
            <a:avLst/>
          </a:prstGeom>
          <a:noFill/>
          <a:ln>
            <a:noFill/>
          </a:ln>
        </p:spPr>
        <p:txBody>
          <a:bodyPr spcFirstLastPara="1" wrap="square" lIns="522500" tIns="261250" rIns="522500" bIns="261250" anchor="ctr" anchorCtr="0"/>
          <a:lstStyle>
            <a:lvl1pPr marR="0" lvl="0"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251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1"/>
          <p:cNvSpPr txBox="1">
            <a:spLocks noGrp="1"/>
          </p:cNvSpPr>
          <p:nvPr>
            <p:ph type="body" idx="1"/>
          </p:nvPr>
        </p:nvSpPr>
        <p:spPr>
          <a:xfrm>
            <a:off x="3840163" y="11095038"/>
            <a:ext cx="43526075" cy="23042562"/>
          </a:xfrm>
          <a:prstGeom prst="rect">
            <a:avLst/>
          </a:prstGeom>
          <a:noFill/>
          <a:ln>
            <a:noFill/>
          </a:ln>
        </p:spPr>
        <p:txBody>
          <a:bodyPr spcFirstLastPara="1" wrap="square" lIns="522500" tIns="261250" rIns="522500" bIns="261250" anchor="t" anchorCtr="0"/>
          <a:lstStyle>
            <a:lvl1pPr marL="457200" marR="0" lvl="0" indent="-1390650" algn="l" rtl="0">
              <a:spcBef>
                <a:spcPts val="3660"/>
              </a:spcBef>
              <a:spcAft>
                <a:spcPts val="0"/>
              </a:spcAft>
              <a:buClr>
                <a:schemeClr val="dk1"/>
              </a:buClr>
              <a:buSzPts val="18300"/>
              <a:buFont typeface="Times New Roman"/>
              <a:buChar char="•"/>
              <a:defRPr sz="18300" b="0" i="0" u="none" strike="noStrike" cap="none">
                <a:solidFill>
                  <a:schemeClr val="dk1"/>
                </a:solidFill>
                <a:latin typeface="Times New Roman"/>
                <a:ea typeface="Times New Roman"/>
                <a:cs typeface="Times New Roman"/>
                <a:sym typeface="Times New Roman"/>
              </a:defRPr>
            </a:lvl1pPr>
            <a:lvl2pPr marL="914400" marR="0" lvl="1" indent="-1244600" algn="l" rtl="0">
              <a:spcBef>
                <a:spcPts val="3200"/>
              </a:spcBef>
              <a:spcAft>
                <a:spcPts val="0"/>
              </a:spcAft>
              <a:buClr>
                <a:schemeClr val="dk1"/>
              </a:buClr>
              <a:buSzPts val="16000"/>
              <a:buFont typeface="Times New Roman"/>
              <a:buChar char="–"/>
              <a:defRPr sz="16000" b="0" i="0" u="none" strike="noStrike" cap="none">
                <a:solidFill>
                  <a:schemeClr val="dk1"/>
                </a:solidFill>
                <a:latin typeface="Times New Roman"/>
                <a:ea typeface="Times New Roman"/>
                <a:cs typeface="Times New Roman"/>
                <a:sym typeface="Times New Roman"/>
              </a:defRPr>
            </a:lvl2pPr>
            <a:lvl3pPr marL="1371600" marR="0" lvl="2" indent="-1098550" algn="l" rtl="0">
              <a:spcBef>
                <a:spcPts val="2740"/>
              </a:spcBef>
              <a:spcAft>
                <a:spcPts val="0"/>
              </a:spcAft>
              <a:buClr>
                <a:schemeClr val="dk1"/>
              </a:buClr>
              <a:buSzPts val="13700"/>
              <a:buFont typeface="Times New Roman"/>
              <a:buChar char="•"/>
              <a:defRPr sz="13700" b="0" i="0" u="none" strike="noStrike" cap="none">
                <a:solidFill>
                  <a:schemeClr val="dk1"/>
                </a:solidFill>
                <a:latin typeface="Times New Roman"/>
                <a:ea typeface="Times New Roman"/>
                <a:cs typeface="Times New Roman"/>
                <a:sym typeface="Times New Roman"/>
              </a:defRPr>
            </a:lvl3pPr>
            <a:lvl4pPr marL="1828800" marR="0" lvl="3"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4pPr>
            <a:lvl5pPr marL="2286000" marR="0" lvl="4"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5pPr>
            <a:lvl6pPr marL="2743200" marR="0" lvl="5"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6pPr>
            <a:lvl7pPr marL="3200400" marR="0" lvl="6"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7pPr>
            <a:lvl8pPr marL="3657600" marR="0" lvl="7"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8pPr>
            <a:lvl9pPr marL="4114800" marR="0" lvl="8" indent="-952500" algn="l" rtl="0">
              <a:spcBef>
                <a:spcPts val="2280"/>
              </a:spcBef>
              <a:spcAft>
                <a:spcPts val="0"/>
              </a:spcAft>
              <a:buClr>
                <a:schemeClr val="dk1"/>
              </a:buClr>
              <a:buSzPts val="11400"/>
              <a:buFont typeface="Times New Roman"/>
              <a:buChar char="»"/>
              <a:defRPr sz="114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1"/>
          <p:cNvSpPr txBox="1">
            <a:spLocks noGrp="1"/>
          </p:cNvSpPr>
          <p:nvPr>
            <p:ph type="dt" idx="10"/>
          </p:nvPr>
        </p:nvSpPr>
        <p:spPr>
          <a:xfrm>
            <a:off x="3840163" y="34990088"/>
            <a:ext cx="10668000" cy="2562225"/>
          </a:xfrm>
          <a:prstGeom prst="rect">
            <a:avLst/>
          </a:prstGeom>
          <a:noFill/>
          <a:ln>
            <a:noFill/>
          </a:ln>
        </p:spPr>
        <p:txBody>
          <a:bodyPr spcFirstLastPara="1" wrap="square" lIns="522500" tIns="261250" rIns="522500" bIns="261250" anchor="t" anchorCtr="0"/>
          <a:lstStyle>
            <a:lvl1pPr marR="0" lvl="0" algn="l" rtl="0">
              <a:spcBef>
                <a:spcPts val="0"/>
              </a:spcBef>
              <a:spcAft>
                <a:spcPts val="0"/>
              </a:spcAft>
              <a:buSzPts val="1400"/>
              <a:buNone/>
              <a:defRPr sz="80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13" name="Google Shape;13;p1"/>
          <p:cNvSpPr txBox="1">
            <a:spLocks noGrp="1"/>
          </p:cNvSpPr>
          <p:nvPr>
            <p:ph type="ftr" idx="11"/>
          </p:nvPr>
        </p:nvSpPr>
        <p:spPr>
          <a:xfrm>
            <a:off x="17495838" y="34990088"/>
            <a:ext cx="16214725" cy="2562225"/>
          </a:xfrm>
          <a:prstGeom prst="rect">
            <a:avLst/>
          </a:prstGeom>
          <a:noFill/>
          <a:ln>
            <a:noFill/>
          </a:ln>
        </p:spPr>
        <p:txBody>
          <a:bodyPr spcFirstLastPara="1" wrap="square" lIns="522500" tIns="261250" rIns="522500" bIns="261250" anchor="t" anchorCtr="0"/>
          <a:lstStyle>
            <a:lvl1pPr marR="0" lvl="0" algn="ctr" rtl="0">
              <a:spcBef>
                <a:spcPts val="0"/>
              </a:spcBef>
              <a:spcAft>
                <a:spcPts val="0"/>
              </a:spcAft>
              <a:buSzPts val="1400"/>
              <a:buNone/>
              <a:defRPr sz="8000" b="0" i="0" u="none" strike="noStrike" cap="none">
                <a:solidFill>
                  <a:schemeClr val="dk1"/>
                </a:solidFill>
                <a:latin typeface="Times New Roman"/>
                <a:ea typeface="Times New Roman"/>
                <a:cs typeface="Times New Roman"/>
                <a:sym typeface="Times New Roman"/>
              </a:defRPr>
            </a:lvl1pPr>
            <a:lvl2pPr marR="0" lvl="1"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2pPr>
            <a:lvl3pPr marR="0" lvl="2"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3pPr>
            <a:lvl4pPr marR="0" lvl="3"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4pPr>
            <a:lvl5pPr marR="0" lvl="4"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5pPr>
            <a:lvl6pPr marR="0" lvl="5"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6pPr>
            <a:lvl7pPr marR="0" lvl="6"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7pPr>
            <a:lvl8pPr marR="0" lvl="7"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8pPr>
            <a:lvl9pPr marR="0" lvl="8" algn="l" rtl="0">
              <a:spcBef>
                <a:spcPts val="0"/>
              </a:spcBef>
              <a:spcAft>
                <a:spcPts val="0"/>
              </a:spcAft>
              <a:buSzPts val="1400"/>
              <a:buNone/>
              <a:defRPr sz="3200" b="0" i="0" u="none" strike="noStrike" cap="none">
                <a:solidFill>
                  <a:schemeClr val="dk1"/>
                </a:solidFill>
                <a:latin typeface="Times New Roman"/>
                <a:ea typeface="Times New Roman"/>
                <a:cs typeface="Times New Roman"/>
                <a:sym typeface="Times New Roman"/>
              </a:defRPr>
            </a:lvl9pPr>
          </a:lstStyle>
          <a:p>
            <a:endParaRPr/>
          </a:p>
        </p:txBody>
      </p:sp>
      <p:sp>
        <p:nvSpPr>
          <p:cNvPr id="14" name="Google Shape;14;p1"/>
          <p:cNvSpPr txBox="1">
            <a:spLocks noGrp="1"/>
          </p:cNvSpPr>
          <p:nvPr>
            <p:ph type="sldNum" idx="12"/>
          </p:nvPr>
        </p:nvSpPr>
        <p:spPr>
          <a:xfrm>
            <a:off x="36698238" y="34990088"/>
            <a:ext cx="10668000" cy="2562225"/>
          </a:xfrm>
          <a:prstGeom prst="rect">
            <a:avLst/>
          </a:prstGeom>
          <a:noFill/>
          <a:ln>
            <a:noFill/>
          </a:ln>
        </p:spPr>
        <p:txBody>
          <a:bodyPr spcFirstLastPara="1" wrap="square" lIns="522500" tIns="261250" rIns="522500" bIns="261250" anchor="t" anchorCtr="0">
            <a:noAutofit/>
          </a:bodyPr>
          <a:lstStyle>
            <a:lvl1pPr marL="0" marR="0" lvl="0"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1pPr>
            <a:lvl2pPr marL="0" marR="0" lvl="1"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2pPr>
            <a:lvl3pPr marL="0" marR="0" lvl="2"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3pPr>
            <a:lvl4pPr marL="0" marR="0" lvl="3"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4pPr>
            <a:lvl5pPr marL="0" marR="0" lvl="4"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5pPr>
            <a:lvl6pPr marL="0" marR="0" lvl="5"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6pPr>
            <a:lvl7pPr marL="0" marR="0" lvl="6"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7pPr>
            <a:lvl8pPr marL="0" marR="0" lvl="7"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8pPr>
            <a:lvl9pPr marL="0" marR="0" lvl="8" indent="0" algn="r" rtl="0">
              <a:spcBef>
                <a:spcPts val="0"/>
              </a:spcBef>
              <a:spcAft>
                <a:spcPts val="0"/>
              </a:spcAft>
              <a:buNone/>
              <a:defRPr sz="80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3"/>
          <p:cNvSpPr txBox="1"/>
          <p:nvPr/>
        </p:nvSpPr>
        <p:spPr>
          <a:xfrm>
            <a:off x="6766559" y="1242856"/>
            <a:ext cx="37673281" cy="3581398"/>
          </a:xfrm>
          <a:prstGeom prst="rect">
            <a:avLst/>
          </a:prstGeom>
          <a:noFill/>
          <a:ln>
            <a:noFill/>
          </a:ln>
        </p:spPr>
        <p:txBody>
          <a:bodyPr spcFirstLastPara="1" wrap="square" lIns="91425" tIns="45700" rIns="91425" bIns="45700" anchor="t" anchorCtr="0">
            <a:noAutofit/>
          </a:bodyPr>
          <a:lstStyle/>
          <a:p>
            <a:pPr lvl="0" algn="ctr"/>
            <a:r>
              <a:rPr lang="en-US" sz="8800" dirty="0">
                <a:latin typeface="Times New Roman" panose="02020603050405020304" pitchFamily="18" charset="0"/>
                <a:cs typeface="Times New Roman" panose="02020603050405020304" pitchFamily="18" charset="0"/>
              </a:rPr>
              <a:t>Self-Regulation, Self-Regulatory Mode, and God Attachment</a:t>
            </a:r>
            <a:endParaRPr lang="en-US" sz="8800" dirty="0">
              <a:solidFill>
                <a:schemeClr val="dk1"/>
              </a:solidFill>
              <a:latin typeface="Times New Roman" panose="02020603050405020304" pitchFamily="18" charset="0"/>
              <a:cs typeface="Times New Roman" panose="02020603050405020304" pitchFamily="18" charset="0"/>
              <a:sym typeface="Times New Roman"/>
            </a:endParaRPr>
          </a:p>
          <a:p>
            <a:pPr lvl="0" algn="ctr"/>
            <a:r>
              <a:rPr lang="en-US" sz="4600" b="0" i="0" u="none" strike="noStrike" cap="none" dirty="0">
                <a:solidFill>
                  <a:schemeClr val="dk1"/>
                </a:solidFill>
                <a:latin typeface="Times New Roman"/>
                <a:ea typeface="Times New Roman"/>
                <a:cs typeface="Times New Roman"/>
                <a:sym typeface="Times New Roman"/>
              </a:rPr>
              <a:t>David M. </a:t>
            </a:r>
            <a:r>
              <a:rPr lang="en-US" sz="4600" b="0" i="0" u="none" strike="noStrike" cap="none" dirty="0" err="1">
                <a:solidFill>
                  <a:schemeClr val="dk1"/>
                </a:solidFill>
                <a:latin typeface="Times New Roman"/>
                <a:ea typeface="Times New Roman"/>
                <a:cs typeface="Times New Roman"/>
                <a:sym typeface="Times New Roman"/>
              </a:rPr>
              <a:t>Njus</a:t>
            </a:r>
            <a:r>
              <a:rPr lang="en-US" sz="4600" dirty="0">
                <a:solidFill>
                  <a:schemeClr val="dk1"/>
                </a:solidFill>
                <a:latin typeface="Times New Roman"/>
                <a:ea typeface="Times New Roman"/>
                <a:cs typeface="Times New Roman"/>
                <a:sym typeface="Times New Roman"/>
              </a:rPr>
              <a:t> and </a:t>
            </a:r>
            <a:r>
              <a:rPr lang="en-US" sz="4600" b="0" i="0" u="none" strike="noStrike" cap="none" dirty="0">
                <a:solidFill>
                  <a:schemeClr val="dk1"/>
                </a:solidFill>
                <a:latin typeface="Times New Roman"/>
                <a:ea typeface="Times New Roman"/>
                <a:cs typeface="Times New Roman"/>
                <a:sym typeface="Times New Roman"/>
              </a:rPr>
              <a:t>Gretchen Blain</a:t>
            </a:r>
            <a:endParaRPr sz="4600" b="0" i="0" u="none" strike="noStrike" cap="none" dirty="0">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r>
              <a:rPr lang="en-US" sz="4600" b="0" i="0" u="none" strike="noStrike" cap="none" dirty="0">
                <a:solidFill>
                  <a:schemeClr val="dk1"/>
                </a:solidFill>
                <a:latin typeface="Times New Roman"/>
                <a:ea typeface="Times New Roman"/>
                <a:cs typeface="Times New Roman"/>
                <a:sym typeface="Times New Roman"/>
              </a:rPr>
              <a:t>Luther College</a:t>
            </a:r>
          </a:p>
          <a:p>
            <a:pPr algn="ctr"/>
            <a:r>
              <a:rPr lang="en-US" sz="4600" i="1" dirty="0">
                <a:solidFill>
                  <a:schemeClr val="dk1"/>
                </a:solidFill>
                <a:latin typeface="Times New Roman"/>
                <a:ea typeface="Times New Roman"/>
                <a:cs typeface="Times New Roman"/>
                <a:sym typeface="Times New Roman"/>
              </a:rPr>
              <a:t>Presented at the 2021 Annual Meeting of the Midwestern Psychological Association </a:t>
            </a:r>
            <a:endParaRPr lang="en-US" sz="4800" dirty="0"/>
          </a:p>
          <a:p>
            <a:pPr marL="0" marR="0" lvl="0" indent="0" algn="ctr" rtl="0">
              <a:spcBef>
                <a:spcPts val="0"/>
              </a:spcBef>
              <a:spcAft>
                <a:spcPts val="0"/>
              </a:spcAft>
              <a:buNone/>
            </a:pPr>
            <a:endParaRPr lang="en-US" sz="4600" b="0" i="0" u="none" strike="noStrike" cap="none" dirty="0">
              <a:solidFill>
                <a:schemeClr val="dk1"/>
              </a:solidFill>
              <a:latin typeface="Times New Roman"/>
              <a:ea typeface="Times New Roman"/>
              <a:cs typeface="Times New Roman"/>
              <a:sym typeface="Times New Roman"/>
            </a:endParaRPr>
          </a:p>
          <a:p>
            <a:pPr marL="0" marR="0" lvl="0" indent="0" algn="ctr" rtl="0">
              <a:spcBef>
                <a:spcPts val="0"/>
              </a:spcBef>
              <a:spcAft>
                <a:spcPts val="0"/>
              </a:spcAft>
              <a:buNone/>
            </a:pPr>
            <a:endParaRPr dirty="0"/>
          </a:p>
        </p:txBody>
      </p:sp>
      <p:sp>
        <p:nvSpPr>
          <p:cNvPr id="91" name="Google Shape;91;p13"/>
          <p:cNvSpPr txBox="1"/>
          <p:nvPr/>
        </p:nvSpPr>
        <p:spPr>
          <a:xfrm>
            <a:off x="2133600" y="5478249"/>
            <a:ext cx="14351000" cy="11901044"/>
          </a:xfrm>
          <a:prstGeom prst="rect">
            <a:avLst/>
          </a:prstGeom>
          <a:noFill/>
          <a:ln>
            <a:noFill/>
          </a:ln>
        </p:spPr>
        <p:txBody>
          <a:bodyPr spcFirstLastPara="1" wrap="square" lIns="91425" tIns="45700" rIns="91425" bIns="45700" anchor="t" anchorCtr="0">
            <a:noAutofit/>
          </a:bodyPr>
          <a:lstStyle/>
          <a:p>
            <a:pPr marL="0" marR="0" indent="457200">
              <a:lnSpc>
                <a:spcPct val="107000"/>
              </a:lnSpc>
              <a:spcBef>
                <a:spcPts val="0"/>
              </a:spcBef>
              <a:spcAft>
                <a:spcPts val="0"/>
              </a:spcAft>
            </a:pP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Self-regulation involves self-control in a long-term context—monitoring and altering one’s behaviors to accomplish a longer-term goal.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Orehek</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Vazeou-Nieuwenhuis</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Quick, &amp;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Weaverling</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(2017) examined the relationship between two modes of self-regulation and adult attachment.  They predicted, and found, that individuals high in anxious attachment would be higher in the assessment mode of self-regulation (more likely to contemplate what actions to take), while individuals high in avoidant attachment would be lower in the locomotion mode of self-regulation (less likely to engage in action initiation).  </a:t>
            </a:r>
          </a:p>
          <a:p>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The present research examines the relationship between God attachment and self-regulation.  W specifically address two questions.  First, we ask whether anxious and avoidant attachment to God will relate to self-regulation in the same way as adult attachment relates to self-regulation.  Second, we ask whether God attachment explains variability in self-regulation above and beyond that explained by adult attachment. </a:t>
            </a:r>
            <a:endParaRPr sz="4000"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92" name="Google Shape;92;p13"/>
          <p:cNvSpPr txBox="1"/>
          <p:nvPr/>
        </p:nvSpPr>
        <p:spPr>
          <a:xfrm>
            <a:off x="18135600" y="5478249"/>
            <a:ext cx="13868400" cy="5788251"/>
          </a:xfrm>
          <a:prstGeom prst="rect">
            <a:avLst/>
          </a:prstGeom>
          <a:noFill/>
          <a:ln>
            <a:noFill/>
          </a:ln>
        </p:spPr>
        <p:txBody>
          <a:bodyPr spcFirstLastPara="1" wrap="square" lIns="91425" tIns="45700" rIns="91425" bIns="45700" anchor="t" anchorCtr="0">
            <a:noAutofit/>
          </a:bodyPr>
          <a:lstStyle/>
          <a:p>
            <a:r>
              <a:rPr lang="en-US" sz="4000" dirty="0">
                <a:latin typeface="Times New Roman" panose="02020603050405020304" pitchFamily="18" charset="0"/>
                <a:cs typeface="Times New Roman" panose="02020603050405020304" pitchFamily="18" charset="0"/>
              </a:rPr>
              <a:t>correlated positively with the assessment dimension of self-regulation (</a:t>
            </a:r>
            <a:r>
              <a:rPr lang="en-US" sz="4000" i="1" dirty="0">
                <a:latin typeface="Times New Roman" panose="02020603050405020304" pitchFamily="18" charset="0"/>
                <a:cs typeface="Times New Roman" panose="02020603050405020304" pitchFamily="18" charset="0"/>
              </a:rPr>
              <a:t>r</a:t>
            </a:r>
            <a:r>
              <a:rPr lang="en-US" sz="4000" dirty="0">
                <a:latin typeface="Times New Roman" panose="02020603050405020304" pitchFamily="18" charset="0"/>
                <a:cs typeface="Times New Roman" panose="02020603050405020304" pitchFamily="18" charset="0"/>
              </a:rPr>
              <a:t>=.33) while God attachment avoidance and anxiety negatively correlated with the locomotion dimension (</a:t>
            </a:r>
            <a:r>
              <a:rPr lang="en-US" sz="4000" i="1" dirty="0">
                <a:latin typeface="Times New Roman" panose="02020603050405020304" pitchFamily="18" charset="0"/>
                <a:cs typeface="Times New Roman" panose="02020603050405020304" pitchFamily="18" charset="0"/>
              </a:rPr>
              <a:t>r</a:t>
            </a:r>
            <a:r>
              <a:rPr lang="en-US" sz="4000" dirty="0">
                <a:latin typeface="Times New Roman" panose="02020603050405020304" pitchFamily="18" charset="0"/>
                <a:cs typeface="Times New Roman" panose="02020603050405020304" pitchFamily="18" charset="0"/>
              </a:rPr>
              <a:t>=-.22 and </a:t>
            </a:r>
            <a:r>
              <a:rPr lang="en-US" sz="4000" i="1" dirty="0">
                <a:latin typeface="Times New Roman" panose="02020603050405020304" pitchFamily="18" charset="0"/>
                <a:cs typeface="Times New Roman" panose="02020603050405020304" pitchFamily="18" charset="0"/>
              </a:rPr>
              <a:t>r</a:t>
            </a:r>
            <a:r>
              <a:rPr lang="en-US" sz="4000" dirty="0">
                <a:latin typeface="Times New Roman" panose="02020603050405020304" pitchFamily="18" charset="0"/>
                <a:cs typeface="Times New Roman" panose="02020603050405020304" pitchFamily="18" charset="0"/>
              </a:rPr>
              <a:t>=-.16, respectively). After controlling for adult attachment, God attachment accounted for additional, significant variability in self-regulation (Δ</a:t>
            </a:r>
            <a:r>
              <a:rPr lang="en-US" sz="4000" i="1" dirty="0">
                <a:latin typeface="Times New Roman" panose="02020603050405020304" pitchFamily="18" charset="0"/>
                <a:cs typeface="Times New Roman" panose="02020603050405020304" pitchFamily="18" charset="0"/>
              </a:rPr>
              <a:t>R</a:t>
            </a:r>
            <a:r>
              <a:rPr lang="en-US" sz="4000" baseline="30000" dirty="0">
                <a:latin typeface="Times New Roman" panose="02020603050405020304" pitchFamily="18" charset="0"/>
                <a:cs typeface="Times New Roman" panose="02020603050405020304" pitchFamily="18" charset="0"/>
              </a:rPr>
              <a:t>2</a:t>
            </a:r>
            <a:r>
              <a:rPr lang="en-US" sz="4000" dirty="0">
                <a:latin typeface="Times New Roman" panose="02020603050405020304" pitchFamily="18" charset="0"/>
                <a:cs typeface="Times New Roman" panose="02020603050405020304" pitchFamily="18" charset="0"/>
              </a:rPr>
              <a:t>=8.8%) and self-regulation assessment (Δ</a:t>
            </a:r>
            <a:r>
              <a:rPr lang="en-US" sz="4000" i="1" dirty="0">
                <a:latin typeface="Times New Roman" panose="02020603050405020304" pitchFamily="18" charset="0"/>
                <a:cs typeface="Times New Roman" panose="02020603050405020304" pitchFamily="18" charset="0"/>
              </a:rPr>
              <a:t>R</a:t>
            </a:r>
            <a:r>
              <a:rPr lang="en-US" sz="4000" baseline="30000" dirty="0">
                <a:latin typeface="Times New Roman" panose="02020603050405020304" pitchFamily="18" charset="0"/>
                <a:cs typeface="Times New Roman" panose="02020603050405020304" pitchFamily="18" charset="0"/>
              </a:rPr>
              <a:t>2</a:t>
            </a:r>
            <a:r>
              <a:rPr lang="en-US" sz="4000" dirty="0">
                <a:latin typeface="Times New Roman" panose="02020603050405020304" pitchFamily="18" charset="0"/>
                <a:cs typeface="Times New Roman" panose="02020603050405020304" pitchFamily="18" charset="0"/>
              </a:rPr>
              <a:t>=4.4%) but not in self-regulation locomotion. (See Tables 2-4).</a:t>
            </a:r>
          </a:p>
          <a:p>
            <a:endParaRPr sz="3600" dirty="0">
              <a:latin typeface="Times New Roman" panose="02020603050405020304" pitchFamily="18" charset="0"/>
              <a:cs typeface="Times New Roman" panose="02020603050405020304" pitchFamily="18" charset="0"/>
            </a:endParaRPr>
          </a:p>
        </p:txBody>
      </p:sp>
      <p:sp>
        <p:nvSpPr>
          <p:cNvPr id="93" name="Google Shape;93;p13"/>
          <p:cNvSpPr/>
          <p:nvPr/>
        </p:nvSpPr>
        <p:spPr>
          <a:xfrm>
            <a:off x="22326600" y="15392400"/>
            <a:ext cx="51206400" cy="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94" name="Google Shape;94;p13"/>
          <p:cNvSpPr txBox="1"/>
          <p:nvPr/>
        </p:nvSpPr>
        <p:spPr>
          <a:xfrm>
            <a:off x="33989184" y="26208107"/>
            <a:ext cx="15240000" cy="1566177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b="1" dirty="0">
                <a:solidFill>
                  <a:schemeClr val="dk1"/>
                </a:solidFill>
                <a:latin typeface="Times New Roman"/>
                <a:ea typeface="Times New Roman"/>
                <a:cs typeface="Times New Roman"/>
                <a:sym typeface="Times New Roman"/>
              </a:rPr>
              <a:t>References</a:t>
            </a:r>
          </a:p>
          <a:p>
            <a:pPr marL="0" marR="0" lvl="0" indent="0" algn="ctr" rtl="0">
              <a:spcBef>
                <a:spcPts val="0"/>
              </a:spcBef>
              <a:spcAft>
                <a:spcPts val="0"/>
              </a:spcAft>
              <a:buNone/>
            </a:pPr>
            <a:endParaRPr lang="en-US" sz="1600" b="1" dirty="0">
              <a:solidFill>
                <a:schemeClr val="dk1"/>
              </a:solidFill>
              <a:latin typeface="Times New Roman"/>
              <a:ea typeface="Times New Roman"/>
              <a:cs typeface="Times New Roman"/>
              <a:sym typeface="Times New Roman"/>
            </a:endParaRPr>
          </a:p>
          <a:p>
            <a:r>
              <a:rPr lang="en-US" sz="3600" dirty="0">
                <a:latin typeface="Times New Roman" panose="02020603050405020304" pitchFamily="18" charset="0"/>
                <a:cs typeface="Times New Roman" panose="02020603050405020304" pitchFamily="18" charset="0"/>
              </a:rPr>
              <a:t>Beck, R., &amp; McDonald, A. (2004). Attachment to God: The Attachment to God </a:t>
            </a:r>
          </a:p>
          <a:p>
            <a:r>
              <a:rPr lang="en-US" sz="3600" dirty="0">
                <a:latin typeface="Times New Roman" panose="02020603050405020304" pitchFamily="18" charset="0"/>
                <a:cs typeface="Times New Roman" panose="02020603050405020304" pitchFamily="18" charset="0"/>
              </a:rPr>
              <a:t>	Inventory, tests of working model correspondence, and an exploration of 	faith group differences. </a:t>
            </a:r>
            <a:r>
              <a:rPr lang="en-US" sz="3600" i="1" dirty="0">
                <a:latin typeface="Times New Roman" panose="02020603050405020304" pitchFamily="18" charset="0"/>
                <a:cs typeface="Times New Roman" panose="02020603050405020304" pitchFamily="18" charset="0"/>
              </a:rPr>
              <a:t>Journal of Psychology and Theology, 32</a:t>
            </a:r>
            <a:r>
              <a:rPr lang="en-US" sz="3600" dirty="0">
                <a:latin typeface="Times New Roman" panose="02020603050405020304" pitchFamily="18" charset="0"/>
                <a:cs typeface="Times New Roman" panose="02020603050405020304" pitchFamily="18" charset="0"/>
              </a:rPr>
              <a:t>(2), 92-103.</a:t>
            </a:r>
          </a:p>
          <a:p>
            <a:r>
              <a:rPr lang="en-US" sz="3600" dirty="0">
                <a:latin typeface="Times New Roman" panose="02020603050405020304" pitchFamily="18" charset="0"/>
                <a:cs typeface="Times New Roman" panose="02020603050405020304" pitchFamily="18" charset="0"/>
              </a:rPr>
              <a:t>Fraley, R. C., Heffernan, M. E., </a:t>
            </a:r>
            <a:r>
              <a:rPr lang="en-US" sz="3600" dirty="0" err="1">
                <a:latin typeface="Times New Roman" panose="02020603050405020304" pitchFamily="18" charset="0"/>
                <a:cs typeface="Times New Roman" panose="02020603050405020304" pitchFamily="18" charset="0"/>
              </a:rPr>
              <a:t>Vicary</a:t>
            </a:r>
            <a:r>
              <a:rPr lang="en-US" sz="3600" dirty="0">
                <a:latin typeface="Times New Roman" panose="02020603050405020304" pitchFamily="18" charset="0"/>
                <a:cs typeface="Times New Roman" panose="02020603050405020304" pitchFamily="18" charset="0"/>
              </a:rPr>
              <a:t>, A. M., &amp; Brumbaugh, C. C. (2011). The </a:t>
            </a:r>
          </a:p>
          <a:p>
            <a:r>
              <a:rPr lang="en-US" sz="3600" dirty="0">
                <a:latin typeface="Times New Roman" panose="02020603050405020304" pitchFamily="18" charset="0"/>
                <a:cs typeface="Times New Roman" panose="02020603050405020304" pitchFamily="18" charset="0"/>
              </a:rPr>
              <a:t>	Experiences in Close Relationships-Relationship Structures questionnaire: A 	method for assessing attachment orientations across relationships. 	</a:t>
            </a:r>
            <a:r>
              <a:rPr lang="en-US" sz="3600" i="1" dirty="0">
                <a:latin typeface="Times New Roman" panose="02020603050405020304" pitchFamily="18" charset="0"/>
                <a:cs typeface="Times New Roman" panose="02020603050405020304" pitchFamily="18" charset="0"/>
              </a:rPr>
              <a:t>Psychological Assessment, 23</a:t>
            </a:r>
            <a:r>
              <a:rPr lang="en-US" sz="3600" dirty="0">
                <a:latin typeface="Times New Roman" panose="02020603050405020304" pitchFamily="18" charset="0"/>
                <a:cs typeface="Times New Roman" panose="02020603050405020304" pitchFamily="18" charset="0"/>
              </a:rPr>
              <a:t>, 615-625.</a:t>
            </a:r>
          </a:p>
          <a:p>
            <a:r>
              <a:rPr lang="en-US" sz="3600" dirty="0" err="1">
                <a:latin typeface="Times New Roman" panose="02020603050405020304" pitchFamily="18" charset="0"/>
                <a:cs typeface="Times New Roman" panose="02020603050405020304" pitchFamily="18" charset="0"/>
              </a:rPr>
              <a:t>Kruglanski</a:t>
            </a:r>
            <a:r>
              <a:rPr lang="en-US" sz="3600" dirty="0">
                <a:latin typeface="Times New Roman" panose="02020603050405020304" pitchFamily="18" charset="0"/>
                <a:cs typeface="Times New Roman" panose="02020603050405020304" pitchFamily="18" charset="0"/>
              </a:rPr>
              <a:t>, A.W., Thompson, E.P., Higgins, E.T., Atash, M.N., </a:t>
            </a:r>
            <a:r>
              <a:rPr lang="en-US" sz="3600" dirty="0" err="1">
                <a:latin typeface="Times New Roman" panose="02020603050405020304" pitchFamily="18" charset="0"/>
                <a:cs typeface="Times New Roman" panose="02020603050405020304" pitchFamily="18" charset="0"/>
              </a:rPr>
              <a:t>Pierro</a:t>
            </a:r>
            <a:r>
              <a:rPr lang="en-US" sz="3600" dirty="0">
                <a:latin typeface="Times New Roman" panose="02020603050405020304" pitchFamily="18" charset="0"/>
                <a:cs typeface="Times New Roman" panose="02020603050405020304" pitchFamily="18" charset="0"/>
              </a:rPr>
              <a:t>, A., Shah,</a:t>
            </a:r>
          </a:p>
          <a:p>
            <a:r>
              <a:rPr lang="en-US" sz="3600" dirty="0">
                <a:latin typeface="Times New Roman" panose="02020603050405020304" pitchFamily="18" charset="0"/>
                <a:cs typeface="Times New Roman" panose="02020603050405020304" pitchFamily="18" charset="0"/>
              </a:rPr>
              <a:t>	J.Y., &amp; Spiegel, S. (2000). To "do the right thing" or to "just do it":</a:t>
            </a:r>
          </a:p>
          <a:p>
            <a:r>
              <a:rPr lang="en-US" sz="3600" dirty="0">
                <a:latin typeface="Times New Roman" panose="02020603050405020304" pitchFamily="18" charset="0"/>
                <a:cs typeface="Times New Roman" panose="02020603050405020304" pitchFamily="18" charset="0"/>
              </a:rPr>
              <a:t>	Locomotion and assessment as distinct self-regulatory imperatives. </a:t>
            </a:r>
            <a:r>
              <a:rPr lang="en-US" sz="3600" i="1" dirty="0">
                <a:latin typeface="Times New Roman" panose="02020603050405020304" pitchFamily="18" charset="0"/>
                <a:cs typeface="Times New Roman" panose="02020603050405020304" pitchFamily="18" charset="0"/>
              </a:rPr>
              <a:t>Journal </a:t>
            </a:r>
          </a:p>
          <a:p>
            <a:r>
              <a:rPr lang="en-US" sz="3600" i="1" dirty="0">
                <a:latin typeface="Times New Roman" panose="02020603050405020304" pitchFamily="18" charset="0"/>
                <a:cs typeface="Times New Roman" panose="02020603050405020304" pitchFamily="18" charset="0"/>
              </a:rPr>
              <a:t>	of Personality and Social Psychology, 79</a:t>
            </a:r>
            <a:r>
              <a:rPr lang="en-US" sz="3600" dirty="0">
                <a:latin typeface="Times New Roman" panose="02020603050405020304" pitchFamily="18" charset="0"/>
                <a:cs typeface="Times New Roman" panose="02020603050405020304" pitchFamily="18" charset="0"/>
              </a:rPr>
              <a:t>(5), 793–815.</a:t>
            </a:r>
          </a:p>
          <a:p>
            <a:r>
              <a:rPr lang="en-US" sz="3600" dirty="0">
                <a:latin typeface="Times New Roman" panose="02020603050405020304" pitchFamily="18" charset="0"/>
                <a:cs typeface="Times New Roman" panose="02020603050405020304" pitchFamily="18" charset="0"/>
              </a:rPr>
              <a:t>Neal, D. J., &amp; Carey, K.B. (2005).  A follow-up psychometric analysis of</a:t>
            </a:r>
          </a:p>
          <a:p>
            <a:r>
              <a:rPr lang="en-US" sz="3600" dirty="0">
                <a:latin typeface="Times New Roman" panose="02020603050405020304" pitchFamily="18" charset="0"/>
                <a:cs typeface="Times New Roman" panose="02020603050405020304" pitchFamily="18" charset="0"/>
              </a:rPr>
              <a:t>     the Self-Regulation Questionnaire.  </a:t>
            </a:r>
            <a:r>
              <a:rPr lang="en-US" sz="3600" i="1" dirty="0">
                <a:latin typeface="Times New Roman" panose="02020603050405020304" pitchFamily="18" charset="0"/>
                <a:cs typeface="Times New Roman" panose="02020603050405020304" pitchFamily="18" charset="0"/>
              </a:rPr>
              <a:t>Psychology of Addictive </a:t>
            </a:r>
          </a:p>
          <a:p>
            <a:r>
              <a:rPr lang="en-US" sz="3600" i="1" dirty="0">
                <a:latin typeface="Times New Roman" panose="02020603050405020304" pitchFamily="18" charset="0"/>
                <a:cs typeface="Times New Roman" panose="02020603050405020304" pitchFamily="18" charset="0"/>
              </a:rPr>
              <a:t>     Behaviors, 19</a:t>
            </a:r>
            <a:r>
              <a:rPr lang="en-US" sz="3600" dirty="0">
                <a:latin typeface="Times New Roman" panose="02020603050405020304" pitchFamily="18" charset="0"/>
                <a:cs typeface="Times New Roman" panose="02020603050405020304" pitchFamily="18" charset="0"/>
              </a:rPr>
              <a:t>, 414-422.</a:t>
            </a:r>
          </a:p>
          <a:p>
            <a:r>
              <a:rPr lang="en-US" sz="3600" dirty="0" err="1">
                <a:latin typeface="Times New Roman" panose="02020603050405020304" pitchFamily="18" charset="0"/>
                <a:cs typeface="Times New Roman" panose="02020603050405020304" pitchFamily="18" charset="0"/>
              </a:rPr>
              <a:t>Orehek</a:t>
            </a:r>
            <a:r>
              <a:rPr lang="en-US" sz="3600" dirty="0">
                <a:latin typeface="Times New Roman" panose="02020603050405020304" pitchFamily="18" charset="0"/>
                <a:cs typeface="Times New Roman" panose="02020603050405020304" pitchFamily="18" charset="0"/>
              </a:rPr>
              <a:t>, E., </a:t>
            </a:r>
            <a:r>
              <a:rPr lang="en-US" sz="3600" dirty="0" err="1">
                <a:latin typeface="Times New Roman" panose="02020603050405020304" pitchFamily="18" charset="0"/>
                <a:cs typeface="Times New Roman" panose="02020603050405020304" pitchFamily="18" charset="0"/>
              </a:rPr>
              <a:t>Vazeou-Nieuwenhuis</a:t>
            </a:r>
            <a:r>
              <a:rPr lang="en-US" sz="3600" dirty="0">
                <a:latin typeface="Times New Roman" panose="02020603050405020304" pitchFamily="18" charset="0"/>
                <a:cs typeface="Times New Roman" panose="02020603050405020304" pitchFamily="18" charset="0"/>
              </a:rPr>
              <a:t>, A., Quick, E., &amp; </a:t>
            </a:r>
            <a:r>
              <a:rPr lang="en-US" sz="3600" dirty="0" err="1">
                <a:latin typeface="Times New Roman" panose="02020603050405020304" pitchFamily="18" charset="0"/>
                <a:cs typeface="Times New Roman" panose="02020603050405020304" pitchFamily="18" charset="0"/>
              </a:rPr>
              <a:t>Weaverling</a:t>
            </a:r>
            <a:r>
              <a:rPr lang="en-US" sz="3600" dirty="0">
                <a:latin typeface="Times New Roman" panose="02020603050405020304" pitchFamily="18" charset="0"/>
                <a:cs typeface="Times New Roman" panose="02020603050405020304" pitchFamily="18" charset="0"/>
              </a:rPr>
              <a:t>, G. C.(2017).  </a:t>
            </a:r>
          </a:p>
          <a:p>
            <a:r>
              <a:rPr lang="en-US" sz="3600" dirty="0">
                <a:latin typeface="Times New Roman" panose="02020603050405020304" pitchFamily="18" charset="0"/>
                <a:cs typeface="Times New Roman" panose="02020603050405020304" pitchFamily="18" charset="0"/>
              </a:rPr>
              <a:t>	Attachment and self-regulation. </a:t>
            </a:r>
            <a:r>
              <a:rPr lang="en-US" sz="3600" i="1" dirty="0">
                <a:latin typeface="Times New Roman" panose="02020603050405020304" pitchFamily="18" charset="0"/>
                <a:cs typeface="Times New Roman" panose="02020603050405020304" pitchFamily="18" charset="0"/>
              </a:rPr>
              <a:t>Personality and Social Psychology Bulletin</a:t>
            </a:r>
            <a:r>
              <a:rPr lang="en-US" sz="3600" dirty="0">
                <a:latin typeface="Times New Roman" panose="02020603050405020304" pitchFamily="18" charset="0"/>
                <a:cs typeface="Times New Roman" panose="02020603050405020304" pitchFamily="18" charset="0"/>
              </a:rPr>
              <a:t>, 	</a:t>
            </a:r>
            <a:r>
              <a:rPr lang="en-US" sz="3600" i="1" dirty="0">
                <a:latin typeface="Times New Roman" panose="02020603050405020304" pitchFamily="18" charset="0"/>
                <a:cs typeface="Times New Roman" panose="02020603050405020304" pitchFamily="18" charset="0"/>
              </a:rPr>
              <a:t>43</a:t>
            </a:r>
            <a:r>
              <a:rPr lang="en-US" sz="3600" dirty="0">
                <a:latin typeface="Times New Roman" panose="02020603050405020304" pitchFamily="18" charset="0"/>
                <a:cs typeface="Times New Roman" panose="02020603050405020304" pitchFamily="18" charset="0"/>
              </a:rPr>
              <a:t>(3), 365-380.</a:t>
            </a:r>
          </a:p>
          <a:p>
            <a:endParaRPr lang="en-US" sz="3600" dirty="0">
              <a:latin typeface="Times New Roman" panose="02020603050405020304" pitchFamily="18" charset="0"/>
              <a:cs typeface="Times New Roman" panose="02020603050405020304" pitchFamily="18" charset="0"/>
            </a:endParaRPr>
          </a:p>
          <a:p>
            <a:endParaRPr lang="en-US" sz="3600" dirty="0">
              <a:latin typeface="Times New Roman" panose="02020603050405020304" pitchFamily="18" charset="0"/>
              <a:cs typeface="Times New Roman" panose="02020603050405020304" pitchFamily="18" charset="0"/>
            </a:endParaRPr>
          </a:p>
        </p:txBody>
      </p:sp>
      <p:sp>
        <p:nvSpPr>
          <p:cNvPr id="95" name="Google Shape;95;p13"/>
          <p:cNvSpPr txBox="1"/>
          <p:nvPr/>
        </p:nvSpPr>
        <p:spPr>
          <a:xfrm>
            <a:off x="33989184" y="5478251"/>
            <a:ext cx="15240000" cy="10345412"/>
          </a:xfrm>
          <a:prstGeom prst="rect">
            <a:avLst/>
          </a:prstGeom>
          <a:noFill/>
          <a:ln>
            <a:noFill/>
          </a:ln>
        </p:spPr>
        <p:txBody>
          <a:bodyPr spcFirstLastPara="1" wrap="square" lIns="91425" tIns="45700" rIns="91425" bIns="45700" anchor="t" anchorCtr="0">
            <a:noAutofit/>
          </a:bodyPr>
          <a:lstStyle/>
          <a:p>
            <a:pPr lvl="0" algn="ctr"/>
            <a:r>
              <a:rPr lang="en-US" sz="4000" dirty="0">
                <a:latin typeface="Times New Roman" panose="02020603050405020304" pitchFamily="18" charset="0"/>
                <a:cs typeface="Times New Roman" panose="02020603050405020304" pitchFamily="18" charset="0"/>
              </a:rPr>
              <a:t>	</a:t>
            </a:r>
            <a:r>
              <a:rPr lang="en-US" sz="4400" b="1" dirty="0">
                <a:solidFill>
                  <a:schemeClr val="dk1"/>
                </a:solidFill>
                <a:latin typeface="Times New Roman" panose="02020603050405020304" pitchFamily="18" charset="0"/>
                <a:ea typeface="Times New Roman"/>
                <a:cs typeface="Times New Roman" panose="02020603050405020304" pitchFamily="18" charset="0"/>
                <a:sym typeface="Times New Roman"/>
              </a:rPr>
              <a:t>Discussion</a:t>
            </a:r>
          </a:p>
          <a:p>
            <a:pPr lvl="0"/>
            <a:r>
              <a:rPr lang="en-US" sz="4400" b="1" dirty="0">
                <a:solidFill>
                  <a:schemeClr val="dk1"/>
                </a:solidFill>
                <a:effectLst/>
                <a:latin typeface="Times New Roman" panose="02020603050405020304" pitchFamily="18" charset="0"/>
                <a:ea typeface="Calibri" panose="020F0502020204030204" pitchFamily="34" charset="0"/>
                <a:cs typeface="Times New Roman" panose="02020603050405020304" pitchFamily="18" charset="0"/>
                <a:sym typeface="Times New Roman"/>
              </a:rPr>
              <a:t>	</a:t>
            </a:r>
            <a:r>
              <a:rPr lang="en-US" sz="4000" dirty="0" err="1">
                <a:effectLst/>
                <a:latin typeface="Times New Roman" panose="02020603050405020304" pitchFamily="18" charset="0"/>
                <a:ea typeface="Calibri" panose="020F0502020204030204" pitchFamily="34" charset="0"/>
                <a:cs typeface="Times New Roman" panose="02020603050405020304" pitchFamily="18" charset="0"/>
              </a:rPr>
              <a:t>Orehek</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et al (2017) found that anxious adult attachment was positively related to regulatory assessment and that avoidant adult attachment was negatively related to regulatory locomotion.  </a:t>
            </a:r>
          </a:p>
          <a:p>
            <a:pPr lvl="0"/>
            <a:r>
              <a:rPr lang="en-US" sz="4000" dirty="0">
                <a:latin typeface="Times New Roman" panose="02020603050405020304" pitchFamily="18" charset="0"/>
                <a:ea typeface="Calibri" panose="020F0502020204030204" pitchFamily="34" charset="0"/>
                <a:cs typeface="Times New Roman" panose="02020603050405020304" pitchFamily="18" charset="0"/>
              </a:rPr>
              <a:t>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We replicated those findings, </a:t>
            </a:r>
            <a:r>
              <a:rPr lang="en-US" sz="4000">
                <a:effectLst/>
                <a:latin typeface="Times New Roman" panose="02020603050405020304" pitchFamily="18" charset="0"/>
                <a:ea typeface="Calibri" panose="020F0502020204030204" pitchFamily="34" charset="0"/>
                <a:cs typeface="Times New Roman" panose="02020603050405020304" pitchFamily="18" charset="0"/>
              </a:rPr>
              <a:t>and found </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that anxious and avoidant attachment to God followed the same pattern.  Individuals with anxious adult and God attachment are more likely to engage in assessment of choices, taking care to make choices their attachment figure will approve of.  Individuals higher in avoidant adult and God attachment, on the other hand, are more cautious in actually making self-regulatory behaviors because they perceive that their attachment figure will not be there to support them.  </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lvl="0"/>
            <a:r>
              <a:rPr lang="en-US" sz="4000" dirty="0">
                <a:effectLst/>
                <a:latin typeface="Times New Roman" panose="02020603050405020304" pitchFamily="18" charset="0"/>
                <a:ea typeface="Calibri" panose="020F0502020204030204" pitchFamily="34" charset="0"/>
                <a:cs typeface="Times New Roman" panose="02020603050405020304" pitchFamily="18" charset="0"/>
              </a:rPr>
              <a:t>	Finally, we found that God attachment explained variance above and beyond adult attachment in overall self-regulation and in regulatory self-assessment.  This suggests that God attachment—and perhaps religion </a:t>
            </a:r>
            <a:r>
              <a:rPr lang="en-US" sz="4000" dirty="0">
                <a:latin typeface="Times New Roman" panose="02020603050405020304" pitchFamily="18" charset="0"/>
                <a:ea typeface="Calibri" panose="020F0502020204030204" pitchFamily="34" charset="0"/>
                <a:cs typeface="Times New Roman" panose="02020603050405020304" pitchFamily="18" charset="0"/>
              </a:rPr>
              <a:t>more broadly—</a:t>
            </a:r>
            <a:r>
              <a:rPr lang="en-US" sz="4000" dirty="0">
                <a:effectLst/>
                <a:latin typeface="Times New Roman" panose="02020603050405020304" pitchFamily="18" charset="0"/>
                <a:ea typeface="Calibri" panose="020F0502020204030204" pitchFamily="34" charset="0"/>
                <a:cs typeface="Times New Roman" panose="02020603050405020304" pitchFamily="18" charset="0"/>
              </a:rPr>
              <a:t>has has a unique relationship with self-regulation.</a:t>
            </a:r>
          </a:p>
          <a:p>
            <a:pPr indent="457200"/>
            <a:endParaRPr lang="en-US" sz="4000" dirty="0">
              <a:latin typeface="Times New Roman" panose="02020603050405020304" pitchFamily="18" charset="0"/>
              <a:ea typeface="Calibri" panose="020F0502020204030204" pitchFamily="34" charset="0"/>
            </a:endParaRPr>
          </a:p>
        </p:txBody>
      </p:sp>
      <p:sp>
        <p:nvSpPr>
          <p:cNvPr id="96" name="Google Shape;96;p13"/>
          <p:cNvSpPr txBox="1"/>
          <p:nvPr/>
        </p:nvSpPr>
        <p:spPr>
          <a:xfrm>
            <a:off x="37490400" y="14706600"/>
            <a:ext cx="1295400" cy="58477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97" name="Google Shape;97;p13"/>
          <p:cNvSpPr/>
          <p:nvPr/>
        </p:nvSpPr>
        <p:spPr>
          <a:xfrm>
            <a:off x="0" y="0"/>
            <a:ext cx="51206400" cy="4572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chemeClr val="dk1"/>
              </a:buClr>
              <a:buSzPts val="1800"/>
              <a:buFont typeface="Times New Roman"/>
              <a:buNone/>
            </a:pPr>
            <a:endParaRPr sz="1800" b="0" i="0" u="none" strike="noStrike" cap="none">
              <a:solidFill>
                <a:schemeClr val="dk1"/>
              </a:solidFill>
              <a:latin typeface="Arial"/>
              <a:ea typeface="Arial"/>
              <a:cs typeface="Arial"/>
              <a:sym typeface="Arial"/>
            </a:endParaRPr>
          </a:p>
        </p:txBody>
      </p:sp>
      <p:sp>
        <p:nvSpPr>
          <p:cNvPr id="98" name="Google Shape;98;p13"/>
          <p:cNvSpPr/>
          <p:nvPr/>
        </p:nvSpPr>
        <p:spPr>
          <a:xfrm>
            <a:off x="0" y="0"/>
            <a:ext cx="51206400" cy="4572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pic>
        <p:nvPicPr>
          <p:cNvPr id="99" name="Google Shape;99;p13"/>
          <p:cNvPicPr preferRelativeResize="0"/>
          <p:nvPr/>
        </p:nvPicPr>
        <p:blipFill rotWithShape="1">
          <a:blip r:embed="rId3">
            <a:alphaModFix/>
          </a:blip>
          <a:srcRect/>
          <a:stretch/>
        </p:blipFill>
        <p:spPr>
          <a:xfrm>
            <a:off x="1143000" y="649144"/>
            <a:ext cx="4755984" cy="3581400"/>
          </a:xfrm>
          <a:prstGeom prst="rect">
            <a:avLst/>
          </a:prstGeom>
          <a:noFill/>
          <a:ln>
            <a:noFill/>
          </a:ln>
        </p:spPr>
      </p:pic>
      <p:sp>
        <p:nvSpPr>
          <p:cNvPr id="100" name="Google Shape;100;p13"/>
          <p:cNvSpPr/>
          <p:nvPr/>
        </p:nvSpPr>
        <p:spPr>
          <a:xfrm>
            <a:off x="2286000" y="26100677"/>
            <a:ext cx="30047722" cy="10241280"/>
          </a:xfrm>
          <a:prstGeom prst="rect">
            <a:avLst/>
          </a:prstGeom>
          <a:noFill/>
          <a:ln>
            <a:noFill/>
          </a:ln>
        </p:spPr>
        <p:txBody>
          <a:bodyPr spcFirstLastPara="1" wrap="square" lIns="914100" tIns="914100" rIns="914100" bIns="914100" anchor="ctr" anchorCtr="0">
            <a:noAutofit/>
          </a:bodyPr>
          <a:lstStyle/>
          <a:p>
            <a:pPr marL="0" marR="0" lvl="0" indent="0" algn="l" rtl="0">
              <a:lnSpc>
                <a:spcPct val="100000"/>
              </a:lnSpc>
              <a:spcBef>
                <a:spcPts val="0"/>
              </a:spcBef>
              <a:spcAft>
                <a:spcPts val="0"/>
              </a:spcAft>
              <a:buClr>
                <a:schemeClr val="dk1"/>
              </a:buClr>
              <a:buSzPts val="1200"/>
              <a:buFont typeface="Times New Roman"/>
              <a:buNone/>
            </a:pPr>
            <a:br>
              <a:rPr lang="en-US" sz="1200" b="0" i="0" u="none" strike="noStrike" cap="none">
                <a:solidFill>
                  <a:schemeClr val="dk1"/>
                </a:solidFill>
                <a:latin typeface="Times New Roman"/>
                <a:ea typeface="Times New Roman"/>
                <a:cs typeface="Times New Roman"/>
                <a:sym typeface="Times New Roman"/>
              </a:rPr>
            </a:br>
            <a:endParaRPr sz="1800" b="0" i="0" u="none" strike="noStrike" cap="none">
              <a:solidFill>
                <a:schemeClr val="dk1"/>
              </a:solidFill>
              <a:latin typeface="Arial"/>
              <a:ea typeface="Arial"/>
              <a:cs typeface="Arial"/>
              <a:sym typeface="Arial"/>
            </a:endParaRPr>
          </a:p>
        </p:txBody>
      </p:sp>
      <p:sp>
        <p:nvSpPr>
          <p:cNvPr id="102" name="Google Shape;102;p13"/>
          <p:cNvSpPr/>
          <p:nvPr/>
        </p:nvSpPr>
        <p:spPr>
          <a:xfrm>
            <a:off x="30708600" y="15366463"/>
            <a:ext cx="0" cy="457200"/>
          </a:xfrm>
          <a:prstGeom prst="rect">
            <a:avLst/>
          </a:prstGeom>
          <a:no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3200">
              <a:solidFill>
                <a:schemeClr val="dk1"/>
              </a:solidFill>
              <a:latin typeface="Times New Roman"/>
              <a:ea typeface="Times New Roman"/>
              <a:cs typeface="Times New Roman"/>
              <a:sym typeface="Times New Roman"/>
            </a:endParaRPr>
          </a:p>
        </p:txBody>
      </p:sp>
      <p:sp>
        <p:nvSpPr>
          <p:cNvPr id="105" name="Google Shape;105;p13"/>
          <p:cNvSpPr/>
          <p:nvPr/>
        </p:nvSpPr>
        <p:spPr>
          <a:xfrm>
            <a:off x="18135600" y="4788629"/>
            <a:ext cx="13969521" cy="6376846"/>
          </a:xfrm>
          <a:prstGeom prst="rect">
            <a:avLst/>
          </a:prstGeom>
          <a:noFill/>
          <a:ln>
            <a:noFill/>
          </a:ln>
        </p:spPr>
        <p:txBody>
          <a:bodyPr spcFirstLastPara="1" wrap="square" lIns="91425" tIns="45700" rIns="91425" bIns="45700" anchor="t" anchorCtr="0">
            <a:noAutofit/>
          </a:bodyPr>
          <a:lstStyle/>
          <a:p>
            <a:r>
              <a:rPr lang="en-US" sz="3600" dirty="0">
                <a:latin typeface="Times New Roman" panose="02020603050405020304" pitchFamily="18" charset="0"/>
                <a:cs typeface="Times New Roman" panose="02020603050405020304" pitchFamily="18" charset="0"/>
              </a:rPr>
              <a:t>	</a:t>
            </a:r>
          </a:p>
        </p:txBody>
      </p:sp>
      <p:sp>
        <p:nvSpPr>
          <p:cNvPr id="6" name="TextBox 5">
            <a:extLst>
              <a:ext uri="{FF2B5EF4-FFF2-40B4-BE49-F238E27FC236}">
                <a16:creationId xmlns:a16="http://schemas.microsoft.com/office/drawing/2014/main" id="{08D59389-255A-420C-AA37-DA0B565DC064}"/>
              </a:ext>
            </a:extLst>
          </p:cNvPr>
          <p:cNvSpPr txBox="1"/>
          <p:nvPr/>
        </p:nvSpPr>
        <p:spPr>
          <a:xfrm>
            <a:off x="2133599" y="16730744"/>
            <a:ext cx="14351001" cy="12095619"/>
          </a:xfrm>
          <a:prstGeom prst="rect">
            <a:avLst/>
          </a:prstGeom>
          <a:noFill/>
        </p:spPr>
        <p:txBody>
          <a:bodyPr wrap="square" rtlCol="0">
            <a:spAutoFit/>
          </a:bodyPr>
          <a:lstStyle/>
          <a:p>
            <a:pPr algn="ctr"/>
            <a:r>
              <a:rPr lang="en-US" sz="4400" b="1" dirty="0">
                <a:latin typeface="Times New Roman" panose="02020603050405020304" pitchFamily="18" charset="0"/>
                <a:cs typeface="Times New Roman" panose="02020603050405020304" pitchFamily="18" charset="0"/>
              </a:rPr>
              <a:t>Method</a:t>
            </a:r>
          </a:p>
          <a:p>
            <a:r>
              <a:rPr lang="en-US" sz="4000" b="1" dirty="0">
                <a:latin typeface="Times New Roman" panose="02020603050405020304" pitchFamily="18" charset="0"/>
                <a:cs typeface="Times New Roman" panose="02020603050405020304" pitchFamily="18" charset="0"/>
              </a:rPr>
              <a:t>Participants</a:t>
            </a:r>
            <a:endParaRPr lang="en-US" sz="4000" dirty="0">
              <a:latin typeface="Times New Roman" panose="02020603050405020304" pitchFamily="18" charset="0"/>
              <a:cs typeface="Times New Roman" panose="02020603050405020304" pitchFamily="18" charset="0"/>
            </a:endParaRPr>
          </a:p>
          <a:p>
            <a:r>
              <a:rPr lang="en-US" sz="4000" b="1" dirty="0">
                <a:latin typeface="Times New Roman" panose="02020603050405020304" pitchFamily="18" charset="0"/>
                <a:cs typeface="Times New Roman" panose="02020603050405020304" pitchFamily="18" charset="0"/>
              </a:rPr>
              <a:t>	</a:t>
            </a:r>
            <a:r>
              <a:rPr lang="en-US" sz="4000" dirty="0">
                <a:latin typeface="Times New Roman" panose="02020603050405020304" pitchFamily="18" charset="0"/>
                <a:cs typeface="Times New Roman" panose="02020603050405020304" pitchFamily="18" charset="0"/>
              </a:rPr>
              <a:t>Amazon’s Mechanical Turk was used to collect data from 204 males and 190 females, ages 21-74, who self-identified as theists. The above participants passed the attention check and were compensated $.70 upon completion of the survey. </a:t>
            </a:r>
            <a:endParaRPr lang="en-US" sz="4000" dirty="0">
              <a:latin typeface="Times New Roman" panose="02020603050405020304" pitchFamily="18" charset="0"/>
              <a:ea typeface="Calibri" panose="020F0502020204030204" pitchFamily="34" charset="0"/>
            </a:endParaRPr>
          </a:p>
          <a:p>
            <a:endParaRPr lang="en-US" sz="1600" dirty="0">
              <a:latin typeface="Times New Roman" panose="02020603050405020304" pitchFamily="18" charset="0"/>
              <a:cs typeface="Times New Roman" panose="02020603050405020304" pitchFamily="18" charset="0"/>
            </a:endParaRPr>
          </a:p>
          <a:p>
            <a:r>
              <a:rPr lang="en-US" sz="4000" b="1" dirty="0">
                <a:latin typeface="Times New Roman" panose="02020603050405020304" pitchFamily="18" charset="0"/>
                <a:cs typeface="Times New Roman" panose="02020603050405020304" pitchFamily="18" charset="0"/>
              </a:rPr>
              <a:t>Measures</a:t>
            </a:r>
            <a:endParaRPr lang="en-US" sz="4000" dirty="0">
              <a:latin typeface="Times New Roman" panose="02020603050405020304" pitchFamily="18" charset="0"/>
              <a:cs typeface="Times New Roman" panose="02020603050405020304" pitchFamily="18" charset="0"/>
            </a:endParaRPr>
          </a:p>
          <a:p>
            <a:r>
              <a:rPr lang="en-US" sz="3800" i="1" dirty="0">
                <a:latin typeface="Times New Roman" panose="02020603050405020304" pitchFamily="18" charset="0"/>
                <a:cs typeface="Times New Roman" panose="02020603050405020304" pitchFamily="18" charset="0"/>
              </a:rPr>
              <a:t>	</a:t>
            </a:r>
            <a:r>
              <a:rPr lang="en-US" sz="4000" i="1" dirty="0">
                <a:latin typeface="Times New Roman" panose="02020603050405020304" pitchFamily="18" charset="0"/>
                <a:cs typeface="Times New Roman" panose="02020603050405020304" pitchFamily="18" charset="0"/>
              </a:rPr>
              <a:t>Attachment. </a:t>
            </a:r>
            <a:r>
              <a:rPr lang="en-US" sz="4000" dirty="0">
                <a:latin typeface="Times New Roman" panose="02020603050405020304" pitchFamily="18" charset="0"/>
                <a:cs typeface="Times New Roman" panose="02020603050405020304" pitchFamily="18" charset="0"/>
              </a:rPr>
              <a:t>Participants completed the Experiences in Close Relationships-Relationship Survey (Fraley, Heffernan, Vicary, &amp; Brumbaugh, 2011), which measures adult attachment style to one’s best friend and romantic partner. Anxious and avoidant attachment to God was assessed using the Attachment to God Inventory (Beck &amp; McDonald, 2004). </a:t>
            </a:r>
          </a:p>
          <a:p>
            <a:r>
              <a:rPr lang="en-US" sz="4000" i="1" dirty="0">
                <a:latin typeface="Times New Roman" panose="02020603050405020304" pitchFamily="18" charset="0"/>
                <a:cs typeface="Times New Roman" panose="02020603050405020304" pitchFamily="18" charset="0"/>
              </a:rPr>
              <a:t>	Self-Regulation. </a:t>
            </a:r>
            <a:r>
              <a:rPr lang="en-US" sz="4000" dirty="0">
                <a:latin typeface="Times New Roman" panose="02020603050405020304" pitchFamily="18" charset="0"/>
                <a:cs typeface="Times New Roman" panose="02020603050405020304" pitchFamily="18" charset="0"/>
              </a:rPr>
              <a:t>Participants completed the Short Self-Regulation Questionnaire (Neal &amp; Carey, 2005) and the Regulatory Mode Questionnaire (</a:t>
            </a:r>
            <a:r>
              <a:rPr lang="en-US" sz="4000" dirty="0" err="1">
                <a:latin typeface="Times New Roman" panose="02020603050405020304" pitchFamily="18" charset="0"/>
                <a:cs typeface="Times New Roman" panose="02020603050405020304" pitchFamily="18" charset="0"/>
              </a:rPr>
              <a:t>Kruglanski</a:t>
            </a:r>
            <a:r>
              <a:rPr lang="en-US" sz="4000" dirty="0">
                <a:latin typeface="Times New Roman" panose="02020603050405020304" pitchFamily="18" charset="0"/>
                <a:cs typeface="Times New Roman" panose="02020603050405020304" pitchFamily="18" charset="0"/>
              </a:rPr>
              <a:t>, Higgins, </a:t>
            </a:r>
            <a:r>
              <a:rPr lang="en-US" sz="4000" dirty="0" err="1">
                <a:latin typeface="Times New Roman" panose="02020603050405020304" pitchFamily="18" charset="0"/>
                <a:cs typeface="Times New Roman" panose="02020603050405020304" pitchFamily="18" charset="0"/>
              </a:rPr>
              <a:t>Pierro</a:t>
            </a:r>
            <a:r>
              <a:rPr lang="en-US" sz="4000" dirty="0">
                <a:latin typeface="Times New Roman" panose="02020603050405020304" pitchFamily="18" charset="0"/>
                <a:cs typeface="Times New Roman" panose="02020603050405020304" pitchFamily="18" charset="0"/>
              </a:rPr>
              <a:t>, Thompson, Atash, &amp; Shah, 2000), which assesses two dimensions of self-regulation—assessment and locomotion. </a:t>
            </a:r>
          </a:p>
          <a:p>
            <a:endParaRPr lang="en-US" sz="4000" dirty="0">
              <a:latin typeface="Times New Roman" panose="02020603050405020304" pitchFamily="18" charset="0"/>
              <a:ea typeface="Calibri" panose="020F0502020204030204" pitchFamily="34" charset="0"/>
            </a:endParaRPr>
          </a:p>
        </p:txBody>
      </p:sp>
      <p:pic>
        <p:nvPicPr>
          <p:cNvPr id="2" name="Picture 1">
            <a:extLst>
              <a:ext uri="{FF2B5EF4-FFF2-40B4-BE49-F238E27FC236}">
                <a16:creationId xmlns:a16="http://schemas.microsoft.com/office/drawing/2014/main" id="{921E377C-FAC5-43E3-AE19-D6433B71FE4C}"/>
              </a:ext>
            </a:extLst>
          </p:cNvPr>
          <p:cNvPicPr>
            <a:picLocks noChangeAspect="1"/>
          </p:cNvPicPr>
          <p:nvPr/>
        </p:nvPicPr>
        <p:blipFill>
          <a:blip r:embed="rId4"/>
          <a:stretch>
            <a:fillRect/>
          </a:stretch>
        </p:blipFill>
        <p:spPr>
          <a:xfrm>
            <a:off x="45451561" y="457200"/>
            <a:ext cx="4956478" cy="3834716"/>
          </a:xfrm>
          <a:prstGeom prst="rect">
            <a:avLst/>
          </a:prstGeom>
        </p:spPr>
      </p:pic>
      <p:graphicFrame>
        <p:nvGraphicFramePr>
          <p:cNvPr id="20" name="Table 19">
            <a:extLst>
              <a:ext uri="{FF2B5EF4-FFF2-40B4-BE49-F238E27FC236}">
                <a16:creationId xmlns:a16="http://schemas.microsoft.com/office/drawing/2014/main" id="{235BD88F-C811-456C-99A4-521E33CCE20A}"/>
              </a:ext>
            </a:extLst>
          </p:cNvPr>
          <p:cNvGraphicFramePr>
            <a:graphicFrameLocks noGrp="1"/>
          </p:cNvGraphicFramePr>
          <p:nvPr>
            <p:extLst>
              <p:ext uri="{D42A27DB-BD31-4B8C-83A1-F6EECF244321}">
                <p14:modId xmlns:p14="http://schemas.microsoft.com/office/powerpoint/2010/main" val="4052767510"/>
              </p:ext>
            </p:extLst>
          </p:nvPr>
        </p:nvGraphicFramePr>
        <p:xfrm>
          <a:off x="18135597" y="10353053"/>
          <a:ext cx="14559016" cy="8227728"/>
        </p:xfrm>
        <a:graphic>
          <a:graphicData uri="http://schemas.openxmlformats.org/drawingml/2006/table">
            <a:tbl>
              <a:tblPr firstRow="1" firstCol="1" bandRow="1"/>
              <a:tblGrid>
                <a:gridCol w="4178971">
                  <a:extLst>
                    <a:ext uri="{9D8B030D-6E8A-4147-A177-3AD203B41FA5}">
                      <a16:colId xmlns:a16="http://schemas.microsoft.com/office/drawing/2014/main" val="2038785744"/>
                    </a:ext>
                  </a:extLst>
                </a:gridCol>
                <a:gridCol w="1347537">
                  <a:extLst>
                    <a:ext uri="{9D8B030D-6E8A-4147-A177-3AD203B41FA5}">
                      <a16:colId xmlns:a16="http://schemas.microsoft.com/office/drawing/2014/main" val="3515612566"/>
                    </a:ext>
                  </a:extLst>
                </a:gridCol>
                <a:gridCol w="1251284">
                  <a:extLst>
                    <a:ext uri="{9D8B030D-6E8A-4147-A177-3AD203B41FA5}">
                      <a16:colId xmlns:a16="http://schemas.microsoft.com/office/drawing/2014/main" val="2385205339"/>
                    </a:ext>
                  </a:extLst>
                </a:gridCol>
                <a:gridCol w="1363579">
                  <a:extLst>
                    <a:ext uri="{9D8B030D-6E8A-4147-A177-3AD203B41FA5}">
                      <a16:colId xmlns:a16="http://schemas.microsoft.com/office/drawing/2014/main" val="1459254113"/>
                    </a:ext>
                  </a:extLst>
                </a:gridCol>
                <a:gridCol w="1507958">
                  <a:extLst>
                    <a:ext uri="{9D8B030D-6E8A-4147-A177-3AD203B41FA5}">
                      <a16:colId xmlns:a16="http://schemas.microsoft.com/office/drawing/2014/main" val="2882365803"/>
                    </a:ext>
                  </a:extLst>
                </a:gridCol>
                <a:gridCol w="1283369">
                  <a:extLst>
                    <a:ext uri="{9D8B030D-6E8A-4147-A177-3AD203B41FA5}">
                      <a16:colId xmlns:a16="http://schemas.microsoft.com/office/drawing/2014/main" val="276956960"/>
                    </a:ext>
                  </a:extLst>
                </a:gridCol>
                <a:gridCol w="1379621">
                  <a:extLst>
                    <a:ext uri="{9D8B030D-6E8A-4147-A177-3AD203B41FA5}">
                      <a16:colId xmlns:a16="http://schemas.microsoft.com/office/drawing/2014/main" val="2773733421"/>
                    </a:ext>
                  </a:extLst>
                </a:gridCol>
                <a:gridCol w="1347537">
                  <a:extLst>
                    <a:ext uri="{9D8B030D-6E8A-4147-A177-3AD203B41FA5}">
                      <a16:colId xmlns:a16="http://schemas.microsoft.com/office/drawing/2014/main" val="3376347800"/>
                    </a:ext>
                  </a:extLst>
                </a:gridCol>
                <a:gridCol w="899160">
                  <a:extLst>
                    <a:ext uri="{9D8B030D-6E8A-4147-A177-3AD203B41FA5}">
                      <a16:colId xmlns:a16="http://schemas.microsoft.com/office/drawing/2014/main" val="2214021535"/>
                    </a:ext>
                  </a:extLst>
                </a:gridCol>
              </a:tblGrid>
              <a:tr h="478023">
                <a:tc gridSpan="6">
                  <a:txBody>
                    <a:bodyPr/>
                    <a:lstStyle/>
                    <a:p>
                      <a:pPr marL="0" marR="0" algn="l">
                        <a:spcBef>
                          <a:spcPts val="0"/>
                        </a:spcBef>
                        <a:spcAft>
                          <a:spcPts val="0"/>
                        </a:spcAft>
                      </a:pPr>
                      <a:r>
                        <a:rPr lang="en-US" sz="3000" b="1" kern="1200" dirty="0">
                          <a:solidFill>
                            <a:schemeClr val="bg1"/>
                          </a:solidFill>
                          <a:effectLst/>
                          <a:latin typeface="Times New Roman" panose="02020603050405020304" pitchFamily="18" charset="0"/>
                          <a:ea typeface="+mn-ea"/>
                          <a:cs typeface="Times New Roman" panose="02020603050405020304" pitchFamily="18" charset="0"/>
                        </a:rPr>
                        <a:t>Table 1.</a:t>
                      </a:r>
                      <a:r>
                        <a:rPr lang="en-US" sz="3000" kern="1200" dirty="0">
                          <a:solidFill>
                            <a:schemeClr val="bg1"/>
                          </a:solidFill>
                          <a:effectLst/>
                          <a:latin typeface="Times New Roman" panose="02020603050405020304" pitchFamily="18" charset="0"/>
                          <a:ea typeface="+mn-ea"/>
                          <a:cs typeface="Times New Roman" panose="02020603050405020304" pitchFamily="18" charset="0"/>
                        </a:rPr>
                        <a:t>  </a:t>
                      </a:r>
                      <a:r>
                        <a:rPr lang="en-US" sz="3000" b="1" i="0" kern="1200" dirty="0">
                          <a:solidFill>
                            <a:schemeClr val="bg1"/>
                          </a:solidFill>
                          <a:effectLst/>
                          <a:latin typeface="Times New Roman" panose="02020603050405020304" pitchFamily="18" charset="0"/>
                          <a:ea typeface="+mn-ea"/>
                          <a:cs typeface="Times New Roman" panose="02020603050405020304" pitchFamily="18" charset="0"/>
                        </a:rPr>
                        <a:t>Pearson Product-Moment Correlation Coefficients</a:t>
                      </a: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marL="0" marR="0" algn="ctr">
                        <a:spcBef>
                          <a:spcPts val="0"/>
                        </a:spcBef>
                        <a:spcAft>
                          <a:spcPts val="0"/>
                        </a:spcAft>
                      </a:pPr>
                      <a:endParaRPr lang="en-US" sz="36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marL="0" marR="0" algn="l">
                        <a:spcBef>
                          <a:spcPts val="0"/>
                        </a:spcBef>
                        <a:spcAft>
                          <a:spcPts val="0"/>
                        </a:spcAft>
                      </a:pP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marR="0" algn="l">
                        <a:spcBef>
                          <a:spcPts val="0"/>
                        </a:spcBef>
                        <a:spcAft>
                          <a:spcPts val="0"/>
                        </a:spcAft>
                      </a:pP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marL="0" marR="0" algn="l">
                        <a:spcBef>
                          <a:spcPts val="0"/>
                        </a:spcBef>
                        <a:spcAft>
                          <a:spcPts val="0"/>
                        </a:spcAft>
                      </a:pPr>
                      <a:endParaRPr lang="en-US" sz="3000" b="1" i="0" dirty="0">
                        <a:solidFill>
                          <a:schemeClr val="bg1"/>
                        </a:solidFill>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041095852"/>
                  </a:ext>
                </a:extLst>
              </a:tr>
              <a:tr h="650043">
                <a:tc>
                  <a:txBody>
                    <a:bodyPr/>
                    <a:lstStyle/>
                    <a:p>
                      <a:pPr marL="0" marR="0" algn="l">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1</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2</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3</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4</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5</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6</a:t>
                      </a: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7</a:t>
                      </a: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tc>
                  <a:txBody>
                    <a:bodyPr/>
                    <a:lstStyle/>
                    <a:p>
                      <a:pPr marL="0" marR="0" algn="ctr">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8</a:t>
                      </a:r>
                    </a:p>
                  </a:txBody>
                  <a:tcPr marL="68580" marR="68580" marT="0" marB="0">
                    <a:lnL>
                      <a:noFill/>
                    </a:lnL>
                    <a:lnR>
                      <a:noFill/>
                    </a:lnR>
                    <a:lnT w="12700" cap="flat" cmpd="sng" algn="ctr">
                      <a:solidFill>
                        <a:schemeClr val="tx1"/>
                      </a:solidFill>
                      <a:prstDash val="solid"/>
                      <a:round/>
                      <a:headEnd type="none" w="med" len="med"/>
                      <a:tailEnd type="none" w="med" len="med"/>
                    </a:lnT>
                    <a:lnB>
                      <a:noFill/>
                    </a:lnB>
                    <a:solidFill>
                      <a:srgbClr val="FF0000">
                        <a:alpha val="20000"/>
                      </a:srgbClr>
                    </a:solidFill>
                  </a:tcPr>
                </a:tc>
                <a:extLst>
                  <a:ext uri="{0D108BD9-81ED-4DB2-BD59-A6C34878D82A}">
                    <a16:rowId xmlns:a16="http://schemas.microsoft.com/office/drawing/2014/main" val="2084885517"/>
                  </a:ext>
                </a:extLst>
              </a:tr>
              <a:tr h="618231">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1. Self-Regulation</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 </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4026000295"/>
                  </a:ext>
                </a:extLst>
              </a:tr>
              <a:tr h="65004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2. Assessment Self-Reg. Mode</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-.12*</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extLst>
                  <a:ext uri="{0D108BD9-81ED-4DB2-BD59-A6C34878D82A}">
                    <a16:rowId xmlns:a16="http://schemas.microsoft.com/office/drawing/2014/main" val="4188794015"/>
                  </a:ext>
                </a:extLst>
              </a:tr>
              <a:tr h="65004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3. Locomotion Self.-Reg. Mode</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.67***</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.21***</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2572610912"/>
                  </a:ext>
                </a:extLst>
              </a:tr>
              <a:tr h="65004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4. Romantic Anxiety</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-.46***</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.28***</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-.20***</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solidFill>
                      <a:srgbClr val="FF0000">
                        <a:alpha val="20000"/>
                      </a:srgbClr>
                    </a:solidFill>
                  </a:tcPr>
                </a:tc>
                <a:extLst>
                  <a:ext uri="{0D108BD9-81ED-4DB2-BD59-A6C34878D82A}">
                    <a16:rowId xmlns:a16="http://schemas.microsoft.com/office/drawing/2014/main" val="1948444140"/>
                  </a:ext>
                </a:extLst>
              </a:tr>
              <a:tr h="65004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5. Romantic Avoid.</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-.45***</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.05</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-.34***</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.53***</a:t>
                      </a:r>
                    </a:p>
                  </a:txBody>
                  <a:tcPr marL="68580" marR="68580" marT="0" marB="0">
                    <a:lnL>
                      <a:noFill/>
                    </a:lnL>
                    <a:lnR>
                      <a:noFill/>
                    </a:lnR>
                    <a:lnT>
                      <a:noFill/>
                    </a:lnT>
                    <a:lnB>
                      <a:noFill/>
                    </a:lnB>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031968900"/>
                  </a:ext>
                </a:extLst>
              </a:tr>
              <a:tr h="64933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6. Friend Anxiety</a:t>
                      </a: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-.44***</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.24***</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-.16**</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.67***</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.33***</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a:noFill/>
                    </a:lnT>
                    <a:lnB w="12700" cap="flat" cmpd="sng" algn="ctr">
                      <a:noFill/>
                      <a:prstDash val="solid"/>
                      <a:round/>
                      <a:headEnd type="none" w="med" len="med"/>
                      <a:tailEnd type="none" w="med" len="med"/>
                    </a:lnB>
                    <a:solidFill>
                      <a:srgbClr val="FF0000">
                        <a:alpha val="20000"/>
                      </a:srgbClr>
                    </a:solidFill>
                  </a:tcPr>
                </a:tc>
                <a:extLst>
                  <a:ext uri="{0D108BD9-81ED-4DB2-BD59-A6C34878D82A}">
                    <a16:rowId xmlns:a16="http://schemas.microsoft.com/office/drawing/2014/main" val="979114341"/>
                  </a:ext>
                </a:extLst>
              </a:tr>
              <a:tr h="64933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7.  Friend Avoid.</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-.31***</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-.04</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-.30***</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.16**</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.26***</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.42***</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spcBef>
                          <a:spcPts val="0"/>
                        </a:spcBef>
                        <a:spcAft>
                          <a:spcPts val="0"/>
                        </a:spcAft>
                      </a:pPr>
                      <a:endParaRPr lang="en-US" sz="3000"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3999038"/>
                  </a:ext>
                </a:extLst>
              </a:tr>
              <a:tr h="667794">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8.  ATG Anxiety</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-.52***</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.33***</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-.16**</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.54***</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.35***</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.54***</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.15**</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FF0000">
                        <a:alpha val="20000"/>
                      </a:srgbClr>
                    </a:solidFill>
                  </a:tcPr>
                </a:tc>
                <a:extLst>
                  <a:ext uri="{0D108BD9-81ED-4DB2-BD59-A6C34878D82A}">
                    <a16:rowId xmlns:a16="http://schemas.microsoft.com/office/drawing/2014/main" val="4045028854"/>
                  </a:ext>
                </a:extLst>
              </a:tr>
              <a:tr h="649333">
                <a:tc>
                  <a:txBody>
                    <a:bodyPr/>
                    <a:lstStyle/>
                    <a:p>
                      <a:pPr marL="0" marR="0" algn="l">
                        <a:spcBef>
                          <a:spcPts val="0"/>
                        </a:spcBef>
                        <a:spcAft>
                          <a:spcPts val="0"/>
                        </a:spcAft>
                      </a:pPr>
                      <a:r>
                        <a:rPr lang="en-US" sz="3000" u="sng" dirty="0">
                          <a:effectLst/>
                          <a:latin typeface="Times New Roman" panose="02020603050405020304" pitchFamily="18" charset="0"/>
                          <a:ea typeface="MS Mincho"/>
                          <a:cs typeface="Times New Roman" panose="02020603050405020304" pitchFamily="18" charset="0"/>
                        </a:rPr>
                        <a:t>9. ATG Avoid.</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-.28***</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-.06</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-.22***</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.09</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.24***</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.09</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.23***</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lgn="ctr">
                        <a:spcBef>
                          <a:spcPts val="0"/>
                        </a:spcBef>
                        <a:spcAft>
                          <a:spcPts val="0"/>
                        </a:spcAft>
                      </a:pPr>
                      <a:r>
                        <a:rPr lang="en-US" sz="3000" dirty="0">
                          <a:effectLst/>
                          <a:latin typeface="Times New Roman" panose="02020603050405020304" pitchFamily="18" charset="0"/>
                          <a:ea typeface="MS Mincho"/>
                          <a:cs typeface="Times New Roman" panose="02020603050405020304" pitchFamily="18" charset="0"/>
                        </a:rPr>
                        <a:t>.13*</a:t>
                      </a: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45765640"/>
                  </a:ext>
                </a:extLst>
              </a:tr>
              <a:tr h="736752">
                <a:tc gridSpan="6">
                  <a:txBody>
                    <a:bodyPr/>
                    <a:lstStyle/>
                    <a:p>
                      <a:pPr marL="0" marR="0" algn="l">
                        <a:spcBef>
                          <a:spcPts val="0"/>
                        </a:spcBef>
                        <a:spcAft>
                          <a:spcPts val="0"/>
                        </a:spcAft>
                      </a:pPr>
                      <a:r>
                        <a:rPr lang="en-US" sz="3000" i="1" kern="1200" dirty="0">
                          <a:solidFill>
                            <a:schemeClr val="tx1"/>
                          </a:solidFill>
                          <a:effectLst/>
                          <a:latin typeface="Times New Roman" panose="02020603050405020304" pitchFamily="18" charset="0"/>
                          <a:ea typeface="+mn-ea"/>
                          <a:cs typeface="Times New Roman" panose="02020603050405020304" pitchFamily="18" charset="0"/>
                        </a:rPr>
                        <a:t>*p &lt; .05    **p&lt;.01    ***p&lt;.001</a:t>
                      </a:r>
                      <a:endParaRPr lang="en-US" sz="3000" i="1" dirty="0">
                        <a:effectLst/>
                        <a:latin typeface="Times New Roman" panose="02020603050405020304" pitchFamily="18" charset="0"/>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alpha val="20000"/>
                      </a:srgbClr>
                    </a:solidFill>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spcBef>
                          <a:spcPts val="0"/>
                        </a:spcBef>
                        <a:spcAft>
                          <a:spcPts val="0"/>
                        </a:spcAft>
                      </a:pPr>
                      <a:endParaRPr lang="en-US" sz="3200" dirty="0">
                        <a:effectLst/>
                        <a:latin typeface="Cambria" panose="02040503050406030204" pitchFamily="18" charset="0"/>
                        <a:ea typeface="MS Mincho"/>
                        <a:cs typeface="Times New Roman" panose="02020603050405020304" pitchFamily="18" charset="0"/>
                      </a:endParaRPr>
                    </a:p>
                  </a:txBody>
                  <a:tcPr marL="68580" marR="68580" marT="0" marB="0">
                    <a:lnL>
                      <a:noFill/>
                    </a:lnL>
                    <a:lnR>
                      <a:noFill/>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l">
                        <a:spcBef>
                          <a:spcPts val="0"/>
                        </a:spcBef>
                        <a:spcAft>
                          <a:spcPts val="0"/>
                        </a:spcAft>
                      </a:pPr>
                      <a:endParaRPr lang="en-US" sz="3000" dirty="0">
                        <a:effectLst/>
                        <a:latin typeface="+mn-lt"/>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alpha val="20000"/>
                      </a:srgbClr>
                    </a:solidFill>
                  </a:tcPr>
                </a:tc>
                <a:tc>
                  <a:txBody>
                    <a:bodyPr/>
                    <a:lstStyle/>
                    <a:p>
                      <a:pPr marL="0" marR="0" algn="l">
                        <a:spcBef>
                          <a:spcPts val="0"/>
                        </a:spcBef>
                        <a:spcAft>
                          <a:spcPts val="0"/>
                        </a:spcAft>
                      </a:pPr>
                      <a:endParaRPr lang="en-US" sz="3000" dirty="0">
                        <a:effectLst/>
                        <a:latin typeface="+mn-lt"/>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alpha val="20000"/>
                      </a:srgbClr>
                    </a:solidFill>
                  </a:tcPr>
                </a:tc>
                <a:tc>
                  <a:txBody>
                    <a:bodyPr/>
                    <a:lstStyle/>
                    <a:p>
                      <a:pPr marL="0" marR="0" algn="l">
                        <a:spcBef>
                          <a:spcPts val="0"/>
                        </a:spcBef>
                        <a:spcAft>
                          <a:spcPts val="0"/>
                        </a:spcAft>
                      </a:pPr>
                      <a:endParaRPr lang="en-US" sz="3000" dirty="0">
                        <a:effectLst/>
                        <a:latin typeface="+mn-lt"/>
                        <a:ea typeface="MS Mincho"/>
                        <a:cs typeface="Times New Roman" panose="02020603050405020304" pitchFamily="18" charset="0"/>
                      </a:endParaRPr>
                    </a:p>
                  </a:txBody>
                  <a:tcPr marL="68580" marR="68580" marT="0" marB="0">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0000">
                        <a:alpha val="20000"/>
                      </a:srgbClr>
                    </a:solidFill>
                  </a:tcPr>
                </a:tc>
                <a:extLst>
                  <a:ext uri="{0D108BD9-81ED-4DB2-BD59-A6C34878D82A}">
                    <a16:rowId xmlns:a16="http://schemas.microsoft.com/office/drawing/2014/main" val="1801355933"/>
                  </a:ext>
                </a:extLst>
              </a:tr>
            </a:tbl>
          </a:graphicData>
        </a:graphic>
      </p:graphicFrame>
      <p:sp>
        <p:nvSpPr>
          <p:cNvPr id="3" name="TextBox 2">
            <a:extLst>
              <a:ext uri="{FF2B5EF4-FFF2-40B4-BE49-F238E27FC236}">
                <a16:creationId xmlns:a16="http://schemas.microsoft.com/office/drawing/2014/main" id="{9F29E8D8-BE3A-4399-ADB9-564BF30F67A4}"/>
              </a:ext>
            </a:extLst>
          </p:cNvPr>
          <p:cNvSpPr txBox="1"/>
          <p:nvPr/>
        </p:nvSpPr>
        <p:spPr>
          <a:xfrm>
            <a:off x="2286000" y="29156298"/>
            <a:ext cx="14351001" cy="7909858"/>
          </a:xfrm>
          <a:prstGeom prst="rect">
            <a:avLst/>
          </a:prstGeom>
          <a:noFill/>
        </p:spPr>
        <p:txBody>
          <a:bodyPr wrap="square" rtlCol="0">
            <a:spAutoFit/>
          </a:bodyPr>
          <a:lstStyle/>
          <a:p>
            <a:pPr lvl="0" algn="ctr"/>
            <a:r>
              <a:rPr lang="en-US" sz="4400" b="1" dirty="0">
                <a:solidFill>
                  <a:schemeClr val="dk1"/>
                </a:solidFill>
                <a:latin typeface="Times New Roman"/>
                <a:ea typeface="Times New Roman"/>
                <a:cs typeface="Times New Roman"/>
                <a:sym typeface="Times New Roman"/>
              </a:rPr>
              <a:t>Results</a:t>
            </a:r>
          </a:p>
          <a:p>
            <a:r>
              <a:rPr lang="en-US" sz="4000" dirty="0">
                <a:latin typeface="Times New Roman" panose="02020603050405020304" pitchFamily="18" charset="0"/>
                <a:cs typeface="Times New Roman" panose="02020603050405020304" pitchFamily="18" charset="0"/>
              </a:rPr>
              <a:t>	Correlations between study variables are presented in Table 1. Three hierarchical multiple regression analyses were performed; one on general self-regulation (Table 2), and the other two on the regulatory modes—locomotion and assessment (Table 3 &amp; 4). In each analysis, the four adult attachment variables (anxious and avoidant attachment to romantic partner and friend) were entered in Step 1, and anxious and avoidant God attachment were entered in Step 2.</a:t>
            </a:r>
          </a:p>
          <a:p>
            <a:r>
              <a:rPr lang="en-US" sz="4000" dirty="0">
                <a:latin typeface="Times New Roman" panose="02020603050405020304" pitchFamily="18" charset="0"/>
                <a:cs typeface="Times New Roman" panose="02020603050405020304" pitchFamily="18" charset="0"/>
              </a:rPr>
              <a:t>	Correlations presented in Table 1 show both God attachment anxiety and avoidance to be negatively correlated with overall self-regulation (</a:t>
            </a:r>
            <a:r>
              <a:rPr lang="en-US" sz="4000" i="1" dirty="0">
                <a:latin typeface="Times New Roman" panose="02020603050405020304" pitchFamily="18" charset="0"/>
                <a:cs typeface="Times New Roman" panose="02020603050405020304" pitchFamily="18" charset="0"/>
              </a:rPr>
              <a:t>r</a:t>
            </a:r>
            <a:r>
              <a:rPr lang="en-US" sz="4000" dirty="0">
                <a:latin typeface="Times New Roman" panose="02020603050405020304" pitchFamily="18" charset="0"/>
                <a:cs typeface="Times New Roman" panose="02020603050405020304" pitchFamily="18" charset="0"/>
              </a:rPr>
              <a:t>=-.52 and </a:t>
            </a:r>
            <a:r>
              <a:rPr lang="en-US" sz="4000" i="1" dirty="0">
                <a:latin typeface="Times New Roman" panose="02020603050405020304" pitchFamily="18" charset="0"/>
                <a:cs typeface="Times New Roman" panose="02020603050405020304" pitchFamily="18" charset="0"/>
              </a:rPr>
              <a:t>r</a:t>
            </a:r>
            <a:r>
              <a:rPr lang="en-US" sz="4000" dirty="0">
                <a:latin typeface="Times New Roman" panose="02020603050405020304" pitchFamily="18" charset="0"/>
                <a:cs typeface="Times New Roman" panose="02020603050405020304" pitchFamily="18" charset="0"/>
              </a:rPr>
              <a:t>=-.28, respectively).  God attachment anxiety </a:t>
            </a:r>
            <a:r>
              <a:rPr lang="en-US" sz="800" dirty="0">
                <a:solidFill>
                  <a:schemeClr val="dk1"/>
                </a:solidFill>
                <a:latin typeface="Times New Roman"/>
                <a:ea typeface="Times New Roman"/>
                <a:cs typeface="Times New Roman"/>
                <a:sym typeface="Times New Roman"/>
              </a:rPr>
              <a:t>	</a:t>
            </a:r>
            <a:endParaRPr lang="en-US" sz="4000" dirty="0"/>
          </a:p>
        </p:txBody>
      </p:sp>
      <p:sp>
        <p:nvSpPr>
          <p:cNvPr id="5" name="TextBox 4">
            <a:extLst>
              <a:ext uri="{FF2B5EF4-FFF2-40B4-BE49-F238E27FC236}">
                <a16:creationId xmlns:a16="http://schemas.microsoft.com/office/drawing/2014/main" id="{A5A1ECEB-FE61-45BC-874E-DF474168285D}"/>
              </a:ext>
            </a:extLst>
          </p:cNvPr>
          <p:cNvSpPr txBox="1"/>
          <p:nvPr/>
        </p:nvSpPr>
        <p:spPr>
          <a:xfrm>
            <a:off x="18402300" y="19914519"/>
            <a:ext cx="184731" cy="307777"/>
          </a:xfrm>
          <a:prstGeom prst="rect">
            <a:avLst/>
          </a:prstGeom>
          <a:noFill/>
        </p:spPr>
        <p:txBody>
          <a:bodyPr wrap="none" rtlCol="0">
            <a:spAutoFit/>
          </a:bodyPr>
          <a:lstStyle/>
          <a:p>
            <a:endParaRPr lang="en-US" dirty="0"/>
          </a:p>
        </p:txBody>
      </p:sp>
      <p:graphicFrame>
        <p:nvGraphicFramePr>
          <p:cNvPr id="25" name="Table 24">
            <a:extLst>
              <a:ext uri="{FF2B5EF4-FFF2-40B4-BE49-F238E27FC236}">
                <a16:creationId xmlns:a16="http://schemas.microsoft.com/office/drawing/2014/main" id="{710C388A-6837-4ECC-B97C-B745E1C3487A}"/>
              </a:ext>
            </a:extLst>
          </p:cNvPr>
          <p:cNvGraphicFramePr>
            <a:graphicFrameLocks noGrp="1"/>
          </p:cNvGraphicFramePr>
          <p:nvPr>
            <p:extLst>
              <p:ext uri="{D42A27DB-BD31-4B8C-83A1-F6EECF244321}">
                <p14:modId xmlns:p14="http://schemas.microsoft.com/office/powerpoint/2010/main" val="2104679297"/>
              </p:ext>
            </p:extLst>
          </p:nvPr>
        </p:nvGraphicFramePr>
        <p:xfrm>
          <a:off x="18135593" y="19342765"/>
          <a:ext cx="14526131" cy="8371719"/>
        </p:xfrm>
        <a:graphic>
          <a:graphicData uri="http://schemas.openxmlformats.org/drawingml/2006/table">
            <a:tbl>
              <a:tblPr firstRow="1" bandRow="1">
                <a:tableStyleId>{2A488322-F2BA-4B5B-9748-0D474271808F}</a:tableStyleId>
              </a:tblPr>
              <a:tblGrid>
                <a:gridCol w="1683065">
                  <a:extLst>
                    <a:ext uri="{9D8B030D-6E8A-4147-A177-3AD203B41FA5}">
                      <a16:colId xmlns:a16="http://schemas.microsoft.com/office/drawing/2014/main" val="2265883868"/>
                    </a:ext>
                  </a:extLst>
                </a:gridCol>
                <a:gridCol w="2079080">
                  <a:extLst>
                    <a:ext uri="{9D8B030D-6E8A-4147-A177-3AD203B41FA5}">
                      <a16:colId xmlns:a16="http://schemas.microsoft.com/office/drawing/2014/main" val="675185027"/>
                    </a:ext>
                  </a:extLst>
                </a:gridCol>
                <a:gridCol w="1980076">
                  <a:extLst>
                    <a:ext uri="{9D8B030D-6E8A-4147-A177-3AD203B41FA5}">
                      <a16:colId xmlns:a16="http://schemas.microsoft.com/office/drawing/2014/main" val="4166796265"/>
                    </a:ext>
                  </a:extLst>
                </a:gridCol>
                <a:gridCol w="3234143">
                  <a:extLst>
                    <a:ext uri="{9D8B030D-6E8A-4147-A177-3AD203B41FA5}">
                      <a16:colId xmlns:a16="http://schemas.microsoft.com/office/drawing/2014/main" val="1474966374"/>
                    </a:ext>
                  </a:extLst>
                </a:gridCol>
                <a:gridCol w="1600200">
                  <a:extLst>
                    <a:ext uri="{9D8B030D-6E8A-4147-A177-3AD203B41FA5}">
                      <a16:colId xmlns:a16="http://schemas.microsoft.com/office/drawing/2014/main" val="2513616959"/>
                    </a:ext>
                  </a:extLst>
                </a:gridCol>
                <a:gridCol w="2103120">
                  <a:extLst>
                    <a:ext uri="{9D8B030D-6E8A-4147-A177-3AD203B41FA5}">
                      <a16:colId xmlns:a16="http://schemas.microsoft.com/office/drawing/2014/main" val="1986902997"/>
                    </a:ext>
                  </a:extLst>
                </a:gridCol>
                <a:gridCol w="1846447">
                  <a:extLst>
                    <a:ext uri="{9D8B030D-6E8A-4147-A177-3AD203B41FA5}">
                      <a16:colId xmlns:a16="http://schemas.microsoft.com/office/drawing/2014/main" val="416563290"/>
                    </a:ext>
                  </a:extLst>
                </a:gridCol>
              </a:tblGrid>
              <a:tr h="935558">
                <a:tc gridSpan="7">
                  <a:txBody>
                    <a:bodyPr/>
                    <a:lstStyle/>
                    <a:p>
                      <a:r>
                        <a:rPr lang="en-US" sz="3000" dirty="0">
                          <a:latin typeface="Times New Roman" panose="02020603050405020304" pitchFamily="18" charset="0"/>
                          <a:cs typeface="Times New Roman" panose="02020603050405020304" pitchFamily="18" charset="0"/>
                        </a:rPr>
                        <a:t>Table 2.  Variance</a:t>
                      </a:r>
                      <a:r>
                        <a:rPr lang="en-US" sz="3000" baseline="0" dirty="0">
                          <a:latin typeface="Times New Roman" panose="02020603050405020304" pitchFamily="18" charset="0"/>
                          <a:cs typeface="Times New Roman" panose="02020603050405020304" pitchFamily="18" charset="0"/>
                        </a:rPr>
                        <a:t> Accounted For and Changes in Variance Accounted For in Self-Regulation</a:t>
                      </a:r>
                      <a:endParaRPr lang="en-US" sz="3000" b="0" dirty="0">
                        <a:latin typeface="Times New Roman" panose="02020603050405020304" pitchFamily="18" charset="0"/>
                        <a:cs typeface="Times New Roman" panose="02020603050405020304" pitchFamily="18" charset="0"/>
                      </a:endParaRPr>
                    </a:p>
                  </a:txBody>
                  <a:tcPr/>
                </a:tc>
                <a:tc hMerge="1">
                  <a:txBody>
                    <a:bodyPr/>
                    <a:lstStyle/>
                    <a:p>
                      <a:pPr algn="ct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i="1" u="sng"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731851"/>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rgbClr val="33CCFF">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rgbClr val="33CCFF">
                        <a:alpha val="20000"/>
                      </a:srgbClr>
                    </a:solidFill>
                  </a:tcPr>
                </a:tc>
                <a:tc>
                  <a:txBody>
                    <a:bodyPr/>
                    <a:lstStyle/>
                    <a:p>
                      <a:pPr algn="ctr"/>
                      <a:r>
                        <a:rPr lang="en-US" sz="3000" u="sng" dirty="0">
                          <a:latin typeface="Times New Roman" panose="02020603050405020304" pitchFamily="18" charset="0"/>
                          <a:cs typeface="Times New Roman" panose="02020603050405020304" pitchFamily="18" charset="0"/>
                        </a:rPr>
                        <a:t>Subscale</a:t>
                      </a:r>
                    </a:p>
                  </a:txBody>
                  <a:tcPr>
                    <a:solidFill>
                      <a:srgbClr val="33CCFF">
                        <a:alpha val="20000"/>
                      </a:srgbClr>
                    </a:solidFill>
                  </a:tcPr>
                </a:tc>
                <a:tc>
                  <a:txBody>
                    <a:bodyPr/>
                    <a:lstStyle/>
                    <a:p>
                      <a:pPr algn="ctr"/>
                      <a:r>
                        <a:rPr lang="en-US" sz="3000" i="1" u="sng" dirty="0">
                          <a:latin typeface="Times New Roman" panose="02020603050405020304" pitchFamily="18" charset="0"/>
                          <a:cs typeface="Times New Roman" panose="02020603050405020304" pitchFamily="18" charset="0"/>
                        </a:rPr>
                        <a:t>Beta</a:t>
                      </a:r>
                    </a:p>
                  </a:txBody>
                  <a:tcPr>
                    <a:solidFill>
                      <a:srgbClr val="33CCFF">
                        <a:alpha val="20000"/>
                      </a:srgbClr>
                    </a:solidFill>
                  </a:tcPr>
                </a:tc>
                <a:tc>
                  <a:txBody>
                    <a:bodyPr/>
                    <a:lstStyle/>
                    <a:p>
                      <a:r>
                        <a:rPr lang="en-US" sz="3000" u="sng" dirty="0">
                          <a:latin typeface="Times New Roman" panose="02020603050405020304" pitchFamily="18" charset="0"/>
                          <a:cs typeface="Times New Roman" panose="02020603050405020304" pitchFamily="18" charset="0"/>
                        </a:rPr>
                        <a:t>Regression</a:t>
                      </a:r>
                    </a:p>
                    <a:p>
                      <a:r>
                        <a:rPr lang="en-US" sz="3000" u="sng" dirty="0">
                          <a:latin typeface="Times New Roman" panose="02020603050405020304" pitchFamily="18" charset="0"/>
                          <a:cs typeface="Times New Roman" panose="02020603050405020304" pitchFamily="18" charset="0"/>
                        </a:rPr>
                        <a:t>Equation </a:t>
                      </a:r>
                      <a:r>
                        <a:rPr lang="en-US" sz="3000" i="1" u="sng" dirty="0">
                          <a:latin typeface="Times New Roman" panose="02020603050405020304" pitchFamily="18" charset="0"/>
                          <a:cs typeface="Times New Roman" panose="02020603050405020304" pitchFamily="18" charset="0"/>
                        </a:rPr>
                        <a:t>F</a:t>
                      </a:r>
                    </a:p>
                  </a:txBody>
                  <a:tcPr>
                    <a:solidFill>
                      <a:srgbClr val="33CCFF">
                        <a:alpha val="20000"/>
                      </a:srgb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 </a:t>
                      </a:r>
                      <a:r>
                        <a:rPr lang="en-US" sz="3000" u="sng" baseline="0" dirty="0">
                          <a:latin typeface="Times New Roman" panose="02020603050405020304" pitchFamily="18" charset="0"/>
                          <a:cs typeface="Times New Roman" panose="02020603050405020304" pitchFamily="18" charset="0"/>
                        </a:rPr>
                        <a:t>F</a:t>
                      </a:r>
                      <a:endParaRPr lang="en-US" sz="3000" i="1" u="sng" baseline="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127400735"/>
                  </a:ext>
                </a:extLst>
              </a:tr>
              <a:tr h="645711">
                <a:tc>
                  <a:txBody>
                    <a:bodyPr/>
                    <a:lstStyle/>
                    <a:p>
                      <a:r>
                        <a:rPr lang="en-US" sz="3000" u="sng" dirty="0">
                          <a:latin typeface="Times New Roman" panose="02020603050405020304" pitchFamily="18" charset="0"/>
                          <a:cs typeface="Times New Roman" panose="02020603050405020304" pitchFamily="18" charset="0"/>
                        </a:rPr>
                        <a:t>Step 1</a:t>
                      </a:r>
                    </a:p>
                  </a:txBody>
                  <a:tcPr/>
                </a:tc>
                <a:tc>
                  <a:txBody>
                    <a:bodyPr/>
                    <a:lstStyle/>
                    <a:p>
                      <a:pPr algn="ctr"/>
                      <a:r>
                        <a:rPr lang="en-US" sz="3000" dirty="0">
                          <a:latin typeface="Times New Roman" panose="02020603050405020304" pitchFamily="18" charset="0"/>
                          <a:cs typeface="Times New Roman" panose="02020603050405020304" pitchFamily="18" charset="0"/>
                        </a:rPr>
                        <a:t>.327***</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47.28***</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20251473"/>
                  </a:ext>
                </a:extLst>
              </a:tr>
              <a:tr h="645711">
                <a:tc>
                  <a:txBody>
                    <a:bodyPr/>
                    <a:lstStyle/>
                    <a:p>
                      <a:endParaRPr lang="en-US" sz="3000" u="sng"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a:t>
                      </a:r>
                      <a:r>
                        <a:rPr lang="en-US" sz="3000" baseline="0" dirty="0">
                          <a:latin typeface="Times New Roman" panose="02020603050405020304" pitchFamily="18" charset="0"/>
                          <a:cs typeface="Times New Roman" panose="02020603050405020304" pitchFamily="18" charset="0"/>
                        </a:rPr>
                        <a:t> Anxiety</a:t>
                      </a: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r>
                        <a:rPr lang="en-US" sz="3000" dirty="0">
                          <a:latin typeface="Times New Roman" panose="02020603050405020304" pitchFamily="18" charset="0"/>
                          <a:cs typeface="Times New Roman" panose="02020603050405020304" pitchFamily="18" charset="0"/>
                        </a:rPr>
                        <a:t>-.16*</a:t>
                      </a: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extLst>
                  <a:ext uri="{0D108BD9-81ED-4DB2-BD59-A6C34878D82A}">
                    <a16:rowId xmlns:a16="http://schemas.microsoft.com/office/drawing/2014/main" val="920201648"/>
                  </a:ext>
                </a:extLst>
              </a:tr>
              <a:tr h="645711">
                <a:tc>
                  <a:txBody>
                    <a:bodyPr/>
                    <a:lstStyle/>
                    <a:p>
                      <a:r>
                        <a:rPr lang="en-US" sz="3000" dirty="0">
                          <a:latin typeface="Times New Roman" panose="02020603050405020304" pitchFamily="18" charset="0"/>
                          <a:cs typeface="Times New Roman" panose="02020603050405020304" pitchFamily="18" charset="0"/>
                        </a:rPr>
                        <a:t>   </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 Avoidance</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-.28***</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extLst>
                  <a:ext uri="{0D108BD9-81ED-4DB2-BD59-A6C34878D82A}">
                    <a16:rowId xmlns:a16="http://schemas.microsoft.com/office/drawing/2014/main" val="128968606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r>
                        <a:rPr lang="en-US" sz="3000" dirty="0">
                          <a:latin typeface="Times New Roman" panose="02020603050405020304" pitchFamily="18" charset="0"/>
                          <a:cs typeface="Times New Roman" panose="02020603050405020304" pitchFamily="18" charset="0"/>
                        </a:rPr>
                        <a:t>Friend Anxiety</a:t>
                      </a:r>
                    </a:p>
                  </a:txBody>
                  <a:tcPr>
                    <a:solidFill>
                      <a:srgbClr val="D5F5FF"/>
                    </a:solidFill>
                  </a:tcPr>
                </a:tc>
                <a:tc>
                  <a:txBody>
                    <a:bodyPr/>
                    <a:lstStyle/>
                    <a:p>
                      <a:pPr algn="ctr"/>
                      <a:r>
                        <a:rPr lang="en-US" sz="3000" dirty="0">
                          <a:latin typeface="Times New Roman" panose="02020603050405020304" pitchFamily="18" charset="0"/>
                          <a:cs typeface="Times New Roman" panose="02020603050405020304" pitchFamily="18" charset="0"/>
                        </a:rPr>
                        <a:t>-.18**</a:t>
                      </a: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extLst>
                  <a:ext uri="{0D108BD9-81ED-4DB2-BD59-A6C34878D82A}">
                    <a16:rowId xmlns:a16="http://schemas.microsoft.com/office/drawing/2014/main" val="187440423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r>
                        <a:rPr lang="en-US" sz="3000" dirty="0">
                          <a:latin typeface="Times New Roman" panose="02020603050405020304" pitchFamily="18" charset="0"/>
                          <a:cs typeface="Times New Roman" panose="02020603050405020304" pitchFamily="18" charset="0"/>
                        </a:rPr>
                        <a:t>Friend Avoidance</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-.15**</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extLst>
                  <a:ext uri="{0D108BD9-81ED-4DB2-BD59-A6C34878D82A}">
                    <a16:rowId xmlns:a16="http://schemas.microsoft.com/office/drawing/2014/main" val="2664976070"/>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D5F5FF"/>
                    </a:solidFill>
                  </a:tcPr>
                </a:tc>
                <a:extLst>
                  <a:ext uri="{0D108BD9-81ED-4DB2-BD59-A6C34878D82A}">
                    <a16:rowId xmlns:a16="http://schemas.microsoft.com/office/drawing/2014/main" val="2457895756"/>
                  </a:ext>
                </a:extLst>
              </a:tr>
              <a:tr h="645711">
                <a:tc>
                  <a:txBody>
                    <a:bodyPr/>
                    <a:lstStyle/>
                    <a:p>
                      <a:r>
                        <a:rPr lang="en-US" sz="3000" dirty="0">
                          <a:latin typeface="Times New Roman" panose="02020603050405020304" pitchFamily="18" charset="0"/>
                          <a:cs typeface="Times New Roman" panose="02020603050405020304" pitchFamily="18" charset="0"/>
                        </a:rPr>
                        <a:t>Step 2</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.415***</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.088***</a:t>
                      </a:r>
                    </a:p>
                  </a:txBody>
                  <a:tcPr>
                    <a:solidFill>
                      <a:schemeClr val="bg1">
                        <a:alpha val="20000"/>
                      </a:schemeClr>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45.85***</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28.73***</a:t>
                      </a:r>
                    </a:p>
                  </a:txBody>
                  <a:tcPr>
                    <a:solidFill>
                      <a:schemeClr val="bg1">
                        <a:alpha val="20000"/>
                      </a:schemeClr>
                    </a:solidFill>
                  </a:tcPr>
                </a:tc>
                <a:extLst>
                  <a:ext uri="{0D108BD9-81ED-4DB2-BD59-A6C34878D82A}">
                    <a16:rowId xmlns:a16="http://schemas.microsoft.com/office/drawing/2014/main" val="2843086251"/>
                  </a:ext>
                </a:extLst>
              </a:tr>
              <a:tr h="0">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a:latin typeface="Times New Roman" panose="02020603050405020304" pitchFamily="18" charset="0"/>
                          <a:cs typeface="Times New Roman" panose="02020603050405020304" pitchFamily="18" charset="0"/>
                        </a:rPr>
                        <a:t>God Anxiety</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-.32**</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4264568273"/>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r>
                        <a:rPr lang="en-US" sz="3000" dirty="0">
                          <a:latin typeface="Times New Roman" panose="02020603050405020304" pitchFamily="18" charset="0"/>
                          <a:cs typeface="Times New Roman" panose="02020603050405020304" pitchFamily="18" charset="0"/>
                        </a:rPr>
                        <a:t>God Avoid.</a:t>
                      </a:r>
                    </a:p>
                  </a:txBody>
                  <a:tcPr>
                    <a:solidFill>
                      <a:schemeClr val="bg1"/>
                    </a:solidFill>
                  </a:tcPr>
                </a:tc>
                <a:tc>
                  <a:txBody>
                    <a:bodyPr/>
                    <a:lstStyle/>
                    <a:p>
                      <a:pPr algn="ctr"/>
                      <a:r>
                        <a:rPr lang="en-US" sz="3000" dirty="0">
                          <a:latin typeface="Times New Roman" panose="02020603050405020304" pitchFamily="18" charset="0"/>
                          <a:cs typeface="Times New Roman" panose="02020603050405020304" pitchFamily="18" charset="0"/>
                        </a:rPr>
                        <a:t>-.14**</a:t>
                      </a: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solidFill>
                  </a:tcPr>
                </a:tc>
                <a:extLst>
                  <a:ext uri="{0D108BD9-81ED-4DB2-BD59-A6C34878D82A}">
                    <a16:rowId xmlns:a16="http://schemas.microsoft.com/office/drawing/2014/main" val="2089720439"/>
                  </a:ext>
                </a:extLst>
              </a:tr>
              <a:tr h="645711">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i="1" dirty="0">
                          <a:latin typeface="Times New Roman" panose="02020603050405020304" pitchFamily="18" charset="0"/>
                          <a:cs typeface="Times New Roman" panose="02020603050405020304" pitchFamily="18" charset="0"/>
                        </a:rPr>
                        <a:t>*p&lt;.05    **p&lt;.01    ***p&lt;.001</a:t>
                      </a: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540176905"/>
                  </a:ext>
                </a:extLst>
              </a:tr>
            </a:tbl>
          </a:graphicData>
        </a:graphic>
      </p:graphicFrame>
      <p:graphicFrame>
        <p:nvGraphicFramePr>
          <p:cNvPr id="26" name="Table 25">
            <a:extLst>
              <a:ext uri="{FF2B5EF4-FFF2-40B4-BE49-F238E27FC236}">
                <a16:creationId xmlns:a16="http://schemas.microsoft.com/office/drawing/2014/main" id="{A8AC7C57-DA0A-4EEB-B87E-CE90F1502444}"/>
              </a:ext>
            </a:extLst>
          </p:cNvPr>
          <p:cNvGraphicFramePr>
            <a:graphicFrameLocks noGrp="1"/>
          </p:cNvGraphicFramePr>
          <p:nvPr>
            <p:extLst>
              <p:ext uri="{D42A27DB-BD31-4B8C-83A1-F6EECF244321}">
                <p14:modId xmlns:p14="http://schemas.microsoft.com/office/powerpoint/2010/main" val="2219602788"/>
              </p:ext>
            </p:extLst>
          </p:nvPr>
        </p:nvGraphicFramePr>
        <p:xfrm>
          <a:off x="18135593" y="28368180"/>
          <a:ext cx="14526131" cy="8468790"/>
        </p:xfrm>
        <a:graphic>
          <a:graphicData uri="http://schemas.openxmlformats.org/drawingml/2006/table">
            <a:tbl>
              <a:tblPr firstRow="1" bandRow="1">
                <a:tableStyleId>{2A488322-F2BA-4B5B-9748-0D474271808F}</a:tableStyleId>
              </a:tblPr>
              <a:tblGrid>
                <a:gridCol w="1683065">
                  <a:extLst>
                    <a:ext uri="{9D8B030D-6E8A-4147-A177-3AD203B41FA5}">
                      <a16:colId xmlns:a16="http://schemas.microsoft.com/office/drawing/2014/main" val="2265883868"/>
                    </a:ext>
                  </a:extLst>
                </a:gridCol>
                <a:gridCol w="2079080">
                  <a:extLst>
                    <a:ext uri="{9D8B030D-6E8A-4147-A177-3AD203B41FA5}">
                      <a16:colId xmlns:a16="http://schemas.microsoft.com/office/drawing/2014/main" val="675185027"/>
                    </a:ext>
                  </a:extLst>
                </a:gridCol>
                <a:gridCol w="1980076">
                  <a:extLst>
                    <a:ext uri="{9D8B030D-6E8A-4147-A177-3AD203B41FA5}">
                      <a16:colId xmlns:a16="http://schemas.microsoft.com/office/drawing/2014/main" val="4166796265"/>
                    </a:ext>
                  </a:extLst>
                </a:gridCol>
                <a:gridCol w="3234143">
                  <a:extLst>
                    <a:ext uri="{9D8B030D-6E8A-4147-A177-3AD203B41FA5}">
                      <a16:colId xmlns:a16="http://schemas.microsoft.com/office/drawing/2014/main" val="1474966374"/>
                    </a:ext>
                  </a:extLst>
                </a:gridCol>
                <a:gridCol w="1600200">
                  <a:extLst>
                    <a:ext uri="{9D8B030D-6E8A-4147-A177-3AD203B41FA5}">
                      <a16:colId xmlns:a16="http://schemas.microsoft.com/office/drawing/2014/main" val="2513616959"/>
                    </a:ext>
                  </a:extLst>
                </a:gridCol>
                <a:gridCol w="2103120">
                  <a:extLst>
                    <a:ext uri="{9D8B030D-6E8A-4147-A177-3AD203B41FA5}">
                      <a16:colId xmlns:a16="http://schemas.microsoft.com/office/drawing/2014/main" val="1986902997"/>
                    </a:ext>
                  </a:extLst>
                </a:gridCol>
                <a:gridCol w="1846447">
                  <a:extLst>
                    <a:ext uri="{9D8B030D-6E8A-4147-A177-3AD203B41FA5}">
                      <a16:colId xmlns:a16="http://schemas.microsoft.com/office/drawing/2014/main" val="416563290"/>
                    </a:ext>
                  </a:extLst>
                </a:gridCol>
              </a:tblGrid>
              <a:tr h="935558">
                <a:tc gridSpan="7">
                  <a:txBody>
                    <a:bodyPr/>
                    <a:lstStyle/>
                    <a:p>
                      <a:r>
                        <a:rPr lang="en-US" sz="3000" dirty="0">
                          <a:latin typeface="Times New Roman" panose="02020603050405020304" pitchFamily="18" charset="0"/>
                          <a:cs typeface="Times New Roman" panose="02020603050405020304" pitchFamily="18" charset="0"/>
                        </a:rPr>
                        <a:t>Table 3.  Variance</a:t>
                      </a:r>
                      <a:r>
                        <a:rPr lang="en-US" sz="3000" baseline="0" dirty="0">
                          <a:latin typeface="Times New Roman" panose="02020603050405020304" pitchFamily="18" charset="0"/>
                          <a:cs typeface="Times New Roman" panose="02020603050405020304" pitchFamily="18" charset="0"/>
                        </a:rPr>
                        <a:t> Accounted For and Changes in Variance Accounted For in Locomotion Self-Regulation</a:t>
                      </a:r>
                      <a:endParaRPr lang="en-US" sz="3000" b="0" dirty="0">
                        <a:latin typeface="Times New Roman" panose="02020603050405020304" pitchFamily="18" charset="0"/>
                        <a:cs typeface="Times New Roman" panose="02020603050405020304" pitchFamily="18" charset="0"/>
                      </a:endParaRPr>
                    </a:p>
                  </a:txBody>
                  <a:tcPr>
                    <a:solidFill>
                      <a:schemeClr val="tx2"/>
                    </a:solidFill>
                  </a:tcPr>
                </a:tc>
                <a:tc hMerge="1">
                  <a:txBody>
                    <a:bodyPr/>
                    <a:lstStyle/>
                    <a:p>
                      <a:pPr algn="ct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i="1" u="sng"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731851"/>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tx2">
                        <a:lumMod val="20000"/>
                        <a:lumOff val="80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Subscale</a:t>
                      </a:r>
                    </a:p>
                  </a:txBody>
                  <a:tcPr>
                    <a:solidFill>
                      <a:schemeClr val="tx2">
                        <a:lumMod val="20000"/>
                        <a:lumOff val="80000"/>
                      </a:schemeClr>
                    </a:solidFill>
                  </a:tcPr>
                </a:tc>
                <a:tc>
                  <a:txBody>
                    <a:bodyPr/>
                    <a:lstStyle/>
                    <a:p>
                      <a:pPr algn="ctr"/>
                      <a:r>
                        <a:rPr lang="en-US" sz="3000" i="1" u="sng" dirty="0">
                          <a:latin typeface="Times New Roman" panose="02020603050405020304" pitchFamily="18" charset="0"/>
                          <a:cs typeface="Times New Roman" panose="02020603050405020304" pitchFamily="18" charset="0"/>
                        </a:rPr>
                        <a:t>Beta</a:t>
                      </a:r>
                    </a:p>
                  </a:txBody>
                  <a:tcPr>
                    <a:solidFill>
                      <a:schemeClr val="tx2">
                        <a:lumMod val="20000"/>
                        <a:lumOff val="80000"/>
                      </a:schemeClr>
                    </a:solidFill>
                  </a:tcPr>
                </a:tc>
                <a:tc>
                  <a:txBody>
                    <a:bodyPr/>
                    <a:lstStyle/>
                    <a:p>
                      <a:r>
                        <a:rPr lang="en-US" sz="3000" u="sng" dirty="0">
                          <a:latin typeface="Times New Roman" panose="02020603050405020304" pitchFamily="18" charset="0"/>
                          <a:cs typeface="Times New Roman" panose="02020603050405020304" pitchFamily="18" charset="0"/>
                        </a:rPr>
                        <a:t>Regression</a:t>
                      </a:r>
                    </a:p>
                    <a:p>
                      <a:r>
                        <a:rPr lang="en-US" sz="3000" u="sng" dirty="0">
                          <a:latin typeface="Times New Roman" panose="02020603050405020304" pitchFamily="18" charset="0"/>
                          <a:cs typeface="Times New Roman" panose="02020603050405020304" pitchFamily="18" charset="0"/>
                        </a:rPr>
                        <a:t>Equation </a:t>
                      </a:r>
                      <a:r>
                        <a:rPr lang="en-US" sz="3000" i="1" u="sng" dirty="0">
                          <a:latin typeface="Times New Roman" panose="02020603050405020304" pitchFamily="18" charset="0"/>
                          <a:cs typeface="Times New Roman" panose="02020603050405020304" pitchFamily="18" charset="0"/>
                        </a:rPr>
                        <a:t>F</a:t>
                      </a:r>
                    </a:p>
                  </a:txBody>
                  <a:tcPr>
                    <a:solidFill>
                      <a:schemeClr val="tx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 </a:t>
                      </a:r>
                      <a:r>
                        <a:rPr lang="en-US" sz="3000" u="sng" baseline="0" dirty="0">
                          <a:latin typeface="Times New Roman" panose="02020603050405020304" pitchFamily="18" charset="0"/>
                          <a:cs typeface="Times New Roman" panose="02020603050405020304" pitchFamily="18" charset="0"/>
                        </a:rPr>
                        <a:t>F</a:t>
                      </a:r>
                      <a:endParaRPr lang="en-US" sz="3000" i="1" u="sng" baseline="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extLst>
                  <a:ext uri="{0D108BD9-81ED-4DB2-BD59-A6C34878D82A}">
                    <a16:rowId xmlns:a16="http://schemas.microsoft.com/office/drawing/2014/main" val="127400735"/>
                  </a:ext>
                </a:extLst>
              </a:tr>
              <a:tr h="645711">
                <a:tc>
                  <a:txBody>
                    <a:bodyPr/>
                    <a:lstStyle/>
                    <a:p>
                      <a:r>
                        <a:rPr lang="en-US" sz="3000" u="sng" dirty="0">
                          <a:latin typeface="Times New Roman" panose="02020603050405020304" pitchFamily="18" charset="0"/>
                          <a:cs typeface="Times New Roman" panose="02020603050405020304" pitchFamily="18" charset="0"/>
                        </a:rPr>
                        <a:t>Step 1</a:t>
                      </a:r>
                    </a:p>
                  </a:txBody>
                  <a:tcPr/>
                </a:tc>
                <a:tc>
                  <a:txBody>
                    <a:bodyPr/>
                    <a:lstStyle/>
                    <a:p>
                      <a:pPr algn="ctr"/>
                      <a:r>
                        <a:rPr lang="en-US" sz="3000" dirty="0">
                          <a:latin typeface="Times New Roman" panose="02020603050405020304" pitchFamily="18" charset="0"/>
                          <a:cs typeface="Times New Roman" panose="02020603050405020304" pitchFamily="18" charset="0"/>
                        </a:rPr>
                        <a:t>.165***</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19.20***</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20251473"/>
                  </a:ext>
                </a:extLst>
              </a:tr>
              <a:tr h="645711">
                <a:tc>
                  <a:txBody>
                    <a:bodyPr/>
                    <a:lstStyle/>
                    <a:p>
                      <a:endParaRPr lang="en-US" sz="3000" u="sng"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a:t>
                      </a:r>
                      <a:r>
                        <a:rPr lang="en-US" sz="3000" baseline="0" dirty="0">
                          <a:latin typeface="Times New Roman" panose="02020603050405020304" pitchFamily="18" charset="0"/>
                          <a:cs typeface="Times New Roman" panose="02020603050405020304" pitchFamily="18" charset="0"/>
                        </a:rPr>
                        <a:t> Anxiety</a:t>
                      </a: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-.08</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20201648"/>
                  </a:ext>
                </a:extLst>
              </a:tr>
              <a:tr h="645711">
                <a:tc>
                  <a:txBody>
                    <a:bodyPr/>
                    <a:lstStyle/>
                    <a:p>
                      <a:r>
                        <a:rPr lang="en-US" sz="3000" dirty="0">
                          <a:latin typeface="Times New Roman" panose="02020603050405020304" pitchFamily="18" charset="0"/>
                          <a:cs typeface="Times New Roman" panose="02020603050405020304" pitchFamily="18" charset="0"/>
                        </a:rPr>
                        <a:t>   </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 Avoidance</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-.26**</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extLst>
                  <a:ext uri="{0D108BD9-81ED-4DB2-BD59-A6C34878D82A}">
                    <a16:rowId xmlns:a16="http://schemas.microsoft.com/office/drawing/2014/main" val="128968606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Friend Anxiety</a:t>
                      </a:r>
                    </a:p>
                  </a:txBody>
                  <a:tcPr/>
                </a:tc>
                <a:tc>
                  <a:txBody>
                    <a:bodyPr/>
                    <a:lstStyle/>
                    <a:p>
                      <a:pPr algn="ctr"/>
                      <a:r>
                        <a:rPr lang="en-US" sz="3000" dirty="0">
                          <a:latin typeface="Times New Roman" panose="02020603050405020304" pitchFamily="18" charset="0"/>
                          <a:cs typeface="Times New Roman" panose="02020603050405020304" pitchFamily="18" charset="0"/>
                        </a:rPr>
                        <a:t>.08</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7440423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r>
                        <a:rPr lang="en-US" sz="3000" dirty="0">
                          <a:latin typeface="Times New Roman" panose="02020603050405020304" pitchFamily="18" charset="0"/>
                          <a:cs typeface="Times New Roman" panose="02020603050405020304" pitchFamily="18" charset="0"/>
                        </a:rPr>
                        <a:t>Friend Avoidance</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-.25***</a:t>
                      </a: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extLst>
                  <a:ext uri="{0D108BD9-81ED-4DB2-BD59-A6C34878D82A}">
                    <a16:rowId xmlns:a16="http://schemas.microsoft.com/office/drawing/2014/main" val="2664976070"/>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7895756"/>
                  </a:ext>
                </a:extLst>
              </a:tr>
              <a:tr h="645711">
                <a:tc>
                  <a:txBody>
                    <a:bodyPr/>
                    <a:lstStyle/>
                    <a:p>
                      <a:r>
                        <a:rPr lang="en-US" sz="3000" dirty="0">
                          <a:latin typeface="Times New Roman" panose="02020603050405020304" pitchFamily="18" charset="0"/>
                          <a:cs typeface="Times New Roman" panose="02020603050405020304" pitchFamily="18" charset="0"/>
                        </a:rPr>
                        <a:t>Step 2</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.177***</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.012</a:t>
                      </a:r>
                    </a:p>
                  </a:txBody>
                  <a:tcPr>
                    <a:solidFill>
                      <a:schemeClr val="bg1">
                        <a:alpha val="20000"/>
                      </a:schemeClr>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13.90***</a:t>
                      </a:r>
                    </a:p>
                  </a:txBody>
                  <a:tcPr>
                    <a:solidFill>
                      <a:schemeClr val="bg1">
                        <a:alpha val="2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2.82</a:t>
                      </a:r>
                    </a:p>
                  </a:txBody>
                  <a:tcPr>
                    <a:solidFill>
                      <a:schemeClr val="bg1">
                        <a:alpha val="20000"/>
                      </a:schemeClr>
                    </a:solidFill>
                  </a:tcPr>
                </a:tc>
                <a:extLst>
                  <a:ext uri="{0D108BD9-81ED-4DB2-BD59-A6C34878D82A}">
                    <a16:rowId xmlns:a16="http://schemas.microsoft.com/office/drawing/2014/main" val="2843086251"/>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a:latin typeface="Times New Roman" panose="02020603050405020304" pitchFamily="18" charset="0"/>
                          <a:cs typeface="Times New Roman" panose="02020603050405020304" pitchFamily="18" charset="0"/>
                        </a:rPr>
                        <a:t>God Anxiety</a:t>
                      </a:r>
                    </a:p>
                  </a:txBody>
                  <a:tcPr>
                    <a:solidFill>
                      <a:schemeClr val="tx2">
                        <a:lumMod val="20000"/>
                        <a:lumOff val="80000"/>
                      </a:schemeClr>
                    </a:solidFill>
                  </a:tcPr>
                </a:tc>
                <a:tc>
                  <a:txBody>
                    <a:bodyPr/>
                    <a:lstStyle/>
                    <a:p>
                      <a:pPr algn="ctr"/>
                      <a:r>
                        <a:rPr lang="en-US" sz="3000" dirty="0">
                          <a:latin typeface="Times New Roman" panose="02020603050405020304" pitchFamily="18" charset="0"/>
                          <a:cs typeface="Times New Roman" panose="02020603050405020304" pitchFamily="18" charset="0"/>
                        </a:rPr>
                        <a:t>-.04</a:t>
                      </a:r>
                    </a:p>
                  </a:txBody>
                  <a:tcPr>
                    <a:solidFill>
                      <a:schemeClr val="tx2">
                        <a:lumMod val="20000"/>
                        <a:lumOff val="8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chemeClr val="tx2">
                        <a:lumMod val="20000"/>
                        <a:lumOff val="80000"/>
                      </a:schemeClr>
                    </a:solidFill>
                  </a:tcPr>
                </a:tc>
                <a:extLst>
                  <a:ext uri="{0D108BD9-81ED-4DB2-BD59-A6C34878D82A}">
                    <a16:rowId xmlns:a16="http://schemas.microsoft.com/office/drawing/2014/main" val="4264568273"/>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God Avoid.</a:t>
                      </a:r>
                    </a:p>
                  </a:txBody>
                  <a:tcPr/>
                </a:tc>
                <a:tc>
                  <a:txBody>
                    <a:bodyPr/>
                    <a:lstStyle/>
                    <a:p>
                      <a:pPr algn="ctr"/>
                      <a:r>
                        <a:rPr lang="en-US" sz="3000" dirty="0">
                          <a:latin typeface="Times New Roman" panose="02020603050405020304" pitchFamily="18" charset="0"/>
                          <a:cs typeface="Times New Roman" panose="02020603050405020304" pitchFamily="18" charset="0"/>
                        </a:rPr>
                        <a:t>-.11*</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89720439"/>
                  </a:ext>
                </a:extLst>
              </a:tr>
              <a:tr h="645711">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i="1" dirty="0">
                          <a:latin typeface="Times New Roman" panose="02020603050405020304" pitchFamily="18" charset="0"/>
                          <a:cs typeface="Times New Roman" panose="02020603050405020304" pitchFamily="18" charset="0"/>
                        </a:rPr>
                        <a:t>*p&lt;.05    **p&lt;.01    ***p&lt;.001</a:t>
                      </a:r>
                    </a:p>
                  </a:txBody>
                  <a:tcPr>
                    <a:solidFill>
                      <a:schemeClr val="tx2">
                        <a:lumMod val="20000"/>
                        <a:lumOff val="80000"/>
                      </a:scheme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540176905"/>
                  </a:ext>
                </a:extLst>
              </a:tr>
            </a:tbl>
          </a:graphicData>
        </a:graphic>
      </p:graphicFrame>
      <p:graphicFrame>
        <p:nvGraphicFramePr>
          <p:cNvPr id="27" name="Table 26">
            <a:extLst>
              <a:ext uri="{FF2B5EF4-FFF2-40B4-BE49-F238E27FC236}">
                <a16:creationId xmlns:a16="http://schemas.microsoft.com/office/drawing/2014/main" id="{38622D9D-043E-4E53-8CD8-BB179D473D58}"/>
              </a:ext>
            </a:extLst>
          </p:cNvPr>
          <p:cNvGraphicFramePr>
            <a:graphicFrameLocks noGrp="1"/>
          </p:cNvGraphicFramePr>
          <p:nvPr>
            <p:extLst>
              <p:ext uri="{D42A27DB-BD31-4B8C-83A1-F6EECF244321}">
                <p14:modId xmlns:p14="http://schemas.microsoft.com/office/powerpoint/2010/main" val="2675041887"/>
              </p:ext>
            </p:extLst>
          </p:nvPr>
        </p:nvGraphicFramePr>
        <p:xfrm>
          <a:off x="33989185" y="16688259"/>
          <a:ext cx="15239999" cy="8468790"/>
        </p:xfrm>
        <a:graphic>
          <a:graphicData uri="http://schemas.openxmlformats.org/drawingml/2006/table">
            <a:tbl>
              <a:tblPr firstRow="1" bandRow="1">
                <a:tableStyleId>{2A488322-F2BA-4B5B-9748-0D474271808F}</a:tableStyleId>
              </a:tblPr>
              <a:tblGrid>
                <a:gridCol w="1765777">
                  <a:extLst>
                    <a:ext uri="{9D8B030D-6E8A-4147-A177-3AD203B41FA5}">
                      <a16:colId xmlns:a16="http://schemas.microsoft.com/office/drawing/2014/main" val="2265883868"/>
                    </a:ext>
                  </a:extLst>
                </a:gridCol>
                <a:gridCol w="2181254">
                  <a:extLst>
                    <a:ext uri="{9D8B030D-6E8A-4147-A177-3AD203B41FA5}">
                      <a16:colId xmlns:a16="http://schemas.microsoft.com/office/drawing/2014/main" val="675185027"/>
                    </a:ext>
                  </a:extLst>
                </a:gridCol>
                <a:gridCol w="2077384">
                  <a:extLst>
                    <a:ext uri="{9D8B030D-6E8A-4147-A177-3AD203B41FA5}">
                      <a16:colId xmlns:a16="http://schemas.microsoft.com/office/drawing/2014/main" val="4166796265"/>
                    </a:ext>
                  </a:extLst>
                </a:gridCol>
                <a:gridCol w="3393081">
                  <a:extLst>
                    <a:ext uri="{9D8B030D-6E8A-4147-A177-3AD203B41FA5}">
                      <a16:colId xmlns:a16="http://schemas.microsoft.com/office/drawing/2014/main" val="1474966374"/>
                    </a:ext>
                  </a:extLst>
                </a:gridCol>
                <a:gridCol w="1678840">
                  <a:extLst>
                    <a:ext uri="{9D8B030D-6E8A-4147-A177-3AD203B41FA5}">
                      <a16:colId xmlns:a16="http://schemas.microsoft.com/office/drawing/2014/main" val="2513616959"/>
                    </a:ext>
                  </a:extLst>
                </a:gridCol>
                <a:gridCol w="2206475">
                  <a:extLst>
                    <a:ext uri="{9D8B030D-6E8A-4147-A177-3AD203B41FA5}">
                      <a16:colId xmlns:a16="http://schemas.microsoft.com/office/drawing/2014/main" val="1986902997"/>
                    </a:ext>
                  </a:extLst>
                </a:gridCol>
                <a:gridCol w="1937188">
                  <a:extLst>
                    <a:ext uri="{9D8B030D-6E8A-4147-A177-3AD203B41FA5}">
                      <a16:colId xmlns:a16="http://schemas.microsoft.com/office/drawing/2014/main" val="416563290"/>
                    </a:ext>
                  </a:extLst>
                </a:gridCol>
              </a:tblGrid>
              <a:tr h="935558">
                <a:tc gridSpan="7">
                  <a:txBody>
                    <a:bodyPr/>
                    <a:lstStyle/>
                    <a:p>
                      <a:r>
                        <a:rPr lang="en-US" sz="3000" dirty="0">
                          <a:latin typeface="Times New Roman" panose="02020603050405020304" pitchFamily="18" charset="0"/>
                          <a:cs typeface="Times New Roman" panose="02020603050405020304" pitchFamily="18" charset="0"/>
                        </a:rPr>
                        <a:t>Table 4.  Variance</a:t>
                      </a:r>
                      <a:r>
                        <a:rPr lang="en-US" sz="3000" baseline="0" dirty="0">
                          <a:latin typeface="Times New Roman" panose="02020603050405020304" pitchFamily="18" charset="0"/>
                          <a:cs typeface="Times New Roman" panose="02020603050405020304" pitchFamily="18" charset="0"/>
                        </a:rPr>
                        <a:t> Accounted For and Changes in Variance Accounted For in Assessment Self-Regulation</a:t>
                      </a:r>
                      <a:endParaRPr lang="en-US" sz="3000" b="0" dirty="0">
                        <a:latin typeface="Times New Roman" panose="02020603050405020304" pitchFamily="18" charset="0"/>
                        <a:cs typeface="Times New Roman" panose="02020603050405020304" pitchFamily="18" charset="0"/>
                      </a:endParaRPr>
                    </a:p>
                  </a:txBody>
                  <a:tcPr>
                    <a:solidFill>
                      <a:schemeClr val="bg2"/>
                    </a:solidFill>
                  </a:tcPr>
                </a:tc>
                <a:tc hMerge="1">
                  <a:txBody>
                    <a:bodyPr/>
                    <a:lstStyle/>
                    <a:p>
                      <a:pPr algn="ct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u="sng" baseline="3000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sz="3000" i="1" u="sng"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3000" i="1" u="sng" baseline="0"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74731851"/>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chemeClr val="tx1">
                        <a:lumMod val="75000"/>
                        <a:lumOff val="25000"/>
                        <a:alpha val="20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tx1">
                        <a:lumMod val="75000"/>
                        <a:lumOff val="25000"/>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a:t>
                      </a:r>
                    </a:p>
                  </a:txBody>
                  <a:tcPr>
                    <a:solidFill>
                      <a:schemeClr val="tx1">
                        <a:lumMod val="75000"/>
                        <a:lumOff val="25000"/>
                        <a:alpha val="20000"/>
                      </a:schemeClr>
                    </a:solidFill>
                  </a:tcPr>
                </a:tc>
                <a:tc>
                  <a:txBody>
                    <a:bodyPr/>
                    <a:lstStyle/>
                    <a:p>
                      <a:pPr algn="ctr"/>
                      <a:r>
                        <a:rPr lang="en-US" sz="3000" u="sng" dirty="0">
                          <a:latin typeface="Times New Roman" panose="02020603050405020304" pitchFamily="18" charset="0"/>
                          <a:cs typeface="Times New Roman" panose="02020603050405020304" pitchFamily="18" charset="0"/>
                        </a:rPr>
                        <a:t>Subscale</a:t>
                      </a:r>
                    </a:p>
                  </a:txBody>
                  <a:tcPr>
                    <a:solidFill>
                      <a:schemeClr val="tx1">
                        <a:lumMod val="75000"/>
                        <a:lumOff val="25000"/>
                        <a:alpha val="20000"/>
                      </a:schemeClr>
                    </a:solidFill>
                  </a:tcPr>
                </a:tc>
                <a:tc>
                  <a:txBody>
                    <a:bodyPr/>
                    <a:lstStyle/>
                    <a:p>
                      <a:pPr algn="ctr"/>
                      <a:r>
                        <a:rPr lang="en-US" sz="3000" i="1" u="sng" dirty="0">
                          <a:latin typeface="Times New Roman" panose="02020603050405020304" pitchFamily="18" charset="0"/>
                          <a:cs typeface="Times New Roman" panose="02020603050405020304" pitchFamily="18" charset="0"/>
                        </a:rPr>
                        <a:t>Beta</a:t>
                      </a:r>
                    </a:p>
                  </a:txBody>
                  <a:tcPr>
                    <a:solidFill>
                      <a:schemeClr val="tx1">
                        <a:lumMod val="75000"/>
                        <a:lumOff val="25000"/>
                        <a:alpha val="20000"/>
                      </a:schemeClr>
                    </a:solidFill>
                  </a:tcPr>
                </a:tc>
                <a:tc>
                  <a:txBody>
                    <a:bodyPr/>
                    <a:lstStyle/>
                    <a:p>
                      <a:r>
                        <a:rPr lang="en-US" sz="3000" u="sng" dirty="0">
                          <a:latin typeface="Times New Roman" panose="02020603050405020304" pitchFamily="18" charset="0"/>
                          <a:cs typeface="Times New Roman" panose="02020603050405020304" pitchFamily="18" charset="0"/>
                        </a:rPr>
                        <a:t>Regression</a:t>
                      </a:r>
                    </a:p>
                    <a:p>
                      <a:r>
                        <a:rPr lang="en-US" sz="3000" u="sng" dirty="0">
                          <a:latin typeface="Times New Roman" panose="02020603050405020304" pitchFamily="18" charset="0"/>
                          <a:cs typeface="Times New Roman" panose="02020603050405020304" pitchFamily="18" charset="0"/>
                        </a:rPr>
                        <a:t>Equation </a:t>
                      </a:r>
                      <a:r>
                        <a:rPr lang="en-US" sz="3000" i="1" u="sng" dirty="0">
                          <a:latin typeface="Times New Roman" panose="02020603050405020304" pitchFamily="18" charset="0"/>
                          <a:cs typeface="Times New Roman" panose="02020603050405020304" pitchFamily="18" charset="0"/>
                        </a:rPr>
                        <a:t>F</a:t>
                      </a:r>
                    </a:p>
                  </a:txBody>
                  <a:tcPr>
                    <a:solidFill>
                      <a:schemeClr val="tx1">
                        <a:lumMod val="75000"/>
                        <a:lumOff val="25000"/>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3000" u="sng" dirty="0">
                          <a:latin typeface="Times New Roman" panose="02020603050405020304" pitchFamily="18" charset="0"/>
                          <a:cs typeface="Times New Roman" panose="02020603050405020304" pitchFamily="18" charset="0"/>
                        </a:rPr>
                        <a:t>∆R</a:t>
                      </a:r>
                      <a:r>
                        <a:rPr lang="en-US" sz="3000" u="sng" baseline="30000" dirty="0">
                          <a:latin typeface="Times New Roman" panose="02020603050405020304" pitchFamily="18" charset="0"/>
                          <a:cs typeface="Times New Roman" panose="02020603050405020304" pitchFamily="18" charset="0"/>
                        </a:rPr>
                        <a:t>2 </a:t>
                      </a:r>
                      <a:r>
                        <a:rPr lang="en-US" sz="3000" u="sng" baseline="0" dirty="0">
                          <a:latin typeface="Times New Roman" panose="02020603050405020304" pitchFamily="18" charset="0"/>
                          <a:cs typeface="Times New Roman" panose="02020603050405020304" pitchFamily="18" charset="0"/>
                        </a:rPr>
                        <a:t>F</a:t>
                      </a:r>
                      <a:endParaRPr lang="en-US" sz="3000" i="1" u="sng" baseline="0" dirty="0">
                        <a:latin typeface="Times New Roman" panose="02020603050405020304" pitchFamily="18" charset="0"/>
                        <a:cs typeface="Times New Roman" panose="02020603050405020304" pitchFamily="18" charset="0"/>
                      </a:endParaRPr>
                    </a:p>
                  </a:txBody>
                  <a:tcPr>
                    <a:solidFill>
                      <a:schemeClr val="tx1">
                        <a:lumMod val="75000"/>
                        <a:lumOff val="25000"/>
                        <a:alpha val="20000"/>
                      </a:schemeClr>
                    </a:solidFill>
                  </a:tcPr>
                </a:tc>
                <a:extLst>
                  <a:ext uri="{0D108BD9-81ED-4DB2-BD59-A6C34878D82A}">
                    <a16:rowId xmlns:a16="http://schemas.microsoft.com/office/drawing/2014/main" val="127400735"/>
                  </a:ext>
                </a:extLst>
              </a:tr>
              <a:tr h="645711">
                <a:tc>
                  <a:txBody>
                    <a:bodyPr/>
                    <a:lstStyle/>
                    <a:p>
                      <a:r>
                        <a:rPr lang="en-US" sz="3000" u="sng" dirty="0">
                          <a:latin typeface="Times New Roman" panose="02020603050405020304" pitchFamily="18" charset="0"/>
                          <a:cs typeface="Times New Roman" panose="02020603050405020304" pitchFamily="18" charset="0"/>
                        </a:rPr>
                        <a:t>Step 1</a:t>
                      </a:r>
                    </a:p>
                  </a:txBody>
                  <a:tcPr/>
                </a:tc>
                <a:tc>
                  <a:txBody>
                    <a:bodyPr/>
                    <a:lstStyle/>
                    <a:p>
                      <a:pPr algn="ctr"/>
                      <a:r>
                        <a:rPr lang="en-US" sz="3000" dirty="0">
                          <a:latin typeface="Times New Roman" panose="02020603050405020304" pitchFamily="18" charset="0"/>
                          <a:cs typeface="Times New Roman" panose="02020603050405020304" pitchFamily="18" charset="0"/>
                        </a:rPr>
                        <a:t>.108***</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11.76***</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20251473"/>
                  </a:ext>
                </a:extLst>
              </a:tr>
              <a:tr h="645711">
                <a:tc>
                  <a:txBody>
                    <a:bodyPr/>
                    <a:lstStyle/>
                    <a:p>
                      <a:endParaRPr lang="en-US" sz="3000" u="sng"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a:t>
                      </a:r>
                      <a:r>
                        <a:rPr lang="en-US" sz="3000" baseline="0" dirty="0">
                          <a:latin typeface="Times New Roman" panose="02020603050405020304" pitchFamily="18" charset="0"/>
                          <a:cs typeface="Times New Roman" panose="02020603050405020304" pitchFamily="18" charset="0"/>
                        </a:rPr>
                        <a:t> Anxiety</a:t>
                      </a:r>
                      <a:endParaRPr lang="en-US" sz="3000" dirty="0">
                        <a:latin typeface="Times New Roman" panose="02020603050405020304" pitchFamily="18" charset="0"/>
                        <a:cs typeface="Times New Roman" panose="02020603050405020304" pitchFamily="18" charset="0"/>
                      </a:endParaRPr>
                    </a:p>
                  </a:txBody>
                  <a:tcPr/>
                </a:tc>
                <a:tc>
                  <a:txBody>
                    <a:bodyPr/>
                    <a:lstStyle/>
                    <a:p>
                      <a:pPr algn="ctr"/>
                      <a:r>
                        <a:rPr lang="en-US" sz="3000" dirty="0">
                          <a:latin typeface="Times New Roman" panose="02020603050405020304" pitchFamily="18" charset="0"/>
                          <a:cs typeface="Times New Roman" panose="02020603050405020304" pitchFamily="18" charset="0"/>
                        </a:rPr>
                        <a:t>.24**</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920201648"/>
                  </a:ext>
                </a:extLst>
              </a:tr>
              <a:tr h="645711">
                <a:tc>
                  <a:txBody>
                    <a:bodyPr/>
                    <a:lstStyle/>
                    <a:p>
                      <a:r>
                        <a:rPr lang="en-US" sz="3000" dirty="0">
                          <a:latin typeface="Times New Roman" panose="02020603050405020304" pitchFamily="18" charset="0"/>
                          <a:cs typeface="Times New Roman" panose="02020603050405020304" pitchFamily="18" charset="0"/>
                        </a:rPr>
                        <a:t>   </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r>
                        <a:rPr lang="en-US" sz="3000" dirty="0" err="1">
                          <a:latin typeface="Times New Roman" panose="02020603050405020304" pitchFamily="18" charset="0"/>
                          <a:cs typeface="Times New Roman" panose="02020603050405020304" pitchFamily="18" charset="0"/>
                        </a:rPr>
                        <a:t>Romant</a:t>
                      </a:r>
                      <a:r>
                        <a:rPr lang="en-US" sz="3000" dirty="0">
                          <a:latin typeface="Times New Roman" panose="02020603050405020304" pitchFamily="18" charset="0"/>
                          <a:cs typeface="Times New Roman" panose="02020603050405020304" pitchFamily="18" charset="0"/>
                        </a:rPr>
                        <a:t>. Avoidance</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-.10</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128968606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Friend Anxiety</a:t>
                      </a:r>
                    </a:p>
                  </a:txBody>
                  <a:tcPr/>
                </a:tc>
                <a:tc>
                  <a:txBody>
                    <a:bodyPr/>
                    <a:lstStyle/>
                    <a:p>
                      <a:pPr algn="ctr"/>
                      <a:r>
                        <a:rPr lang="en-US" sz="3000" dirty="0">
                          <a:latin typeface="Times New Roman" panose="02020603050405020304" pitchFamily="18" charset="0"/>
                          <a:cs typeface="Times New Roman" panose="02020603050405020304" pitchFamily="18" charset="0"/>
                        </a:rPr>
                        <a:t>.17*</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874404232"/>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r>
                        <a:rPr lang="en-US" sz="3000" dirty="0">
                          <a:latin typeface="Times New Roman" panose="02020603050405020304" pitchFamily="18" charset="0"/>
                          <a:cs typeface="Times New Roman" panose="02020603050405020304" pitchFamily="18" charset="0"/>
                        </a:rPr>
                        <a:t>Friend Avoidance</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-.12*</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664976070"/>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7895756"/>
                  </a:ext>
                </a:extLst>
              </a:tr>
              <a:tr h="645711">
                <a:tc>
                  <a:txBody>
                    <a:bodyPr/>
                    <a:lstStyle/>
                    <a:p>
                      <a:r>
                        <a:rPr lang="en-US" sz="3000" dirty="0">
                          <a:latin typeface="Times New Roman" panose="02020603050405020304" pitchFamily="18" charset="0"/>
                          <a:cs typeface="Times New Roman" panose="02020603050405020304" pitchFamily="18" charset="0"/>
                        </a:rPr>
                        <a:t>Step 2</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.152***</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.044***</a:t>
                      </a:r>
                    </a:p>
                  </a:txBody>
                  <a:tcPr>
                    <a:solidFill>
                      <a:srgbClr val="33CCFF">
                        <a:alpha val="20000"/>
                      </a:srgbClr>
                    </a:solidFill>
                  </a:tcPr>
                </a:tc>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11.60***</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10.04***</a:t>
                      </a:r>
                    </a:p>
                  </a:txBody>
                  <a:tcPr>
                    <a:solidFill>
                      <a:srgbClr val="33CCFF">
                        <a:alpha val="20000"/>
                      </a:srgbClr>
                    </a:solidFill>
                  </a:tcPr>
                </a:tc>
                <a:extLst>
                  <a:ext uri="{0D108BD9-81ED-4DB2-BD59-A6C34878D82A}">
                    <a16:rowId xmlns:a16="http://schemas.microsoft.com/office/drawing/2014/main" val="2843086251"/>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000" dirty="0">
                          <a:latin typeface="Times New Roman" panose="02020603050405020304" pitchFamily="18" charset="0"/>
                          <a:cs typeface="Times New Roman" panose="02020603050405020304" pitchFamily="18" charset="0"/>
                        </a:rPr>
                        <a:t>God Anxiety</a:t>
                      </a:r>
                    </a:p>
                  </a:txBody>
                  <a:tcPr>
                    <a:solidFill>
                      <a:srgbClr val="33CCFF">
                        <a:alpha val="20000"/>
                      </a:srgbClr>
                    </a:solidFill>
                  </a:tcPr>
                </a:tc>
                <a:tc>
                  <a:txBody>
                    <a:bodyPr/>
                    <a:lstStyle/>
                    <a:p>
                      <a:pPr algn="ctr"/>
                      <a:r>
                        <a:rPr lang="en-US" sz="3000" dirty="0">
                          <a:latin typeface="Times New Roman" panose="02020603050405020304" pitchFamily="18" charset="0"/>
                          <a:cs typeface="Times New Roman" panose="02020603050405020304" pitchFamily="18" charset="0"/>
                        </a:rPr>
                        <a:t>.26***</a:t>
                      </a: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4264568273"/>
                  </a:ext>
                </a:extLst>
              </a:tr>
              <a:tr h="645711">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endParaRPr lang="en-US" sz="3000" dirty="0">
                        <a:latin typeface="Times New Roman" panose="02020603050405020304" pitchFamily="18" charset="0"/>
                        <a:cs typeface="Times New Roman" panose="02020603050405020304" pitchFamily="18" charset="0"/>
                      </a:endParaRPr>
                    </a:p>
                  </a:txBody>
                  <a:tcPr/>
                </a:tc>
                <a:tc>
                  <a:txBody>
                    <a:bodyPr/>
                    <a:lstStyle/>
                    <a:p>
                      <a:r>
                        <a:rPr lang="en-US" sz="3000" dirty="0">
                          <a:latin typeface="Times New Roman" panose="02020603050405020304" pitchFamily="18" charset="0"/>
                          <a:cs typeface="Times New Roman" panose="02020603050405020304" pitchFamily="18" charset="0"/>
                        </a:rPr>
                        <a:t>God Avoid.</a:t>
                      </a:r>
                    </a:p>
                  </a:txBody>
                  <a:tcPr/>
                </a:tc>
                <a:tc>
                  <a:txBody>
                    <a:bodyPr/>
                    <a:lstStyle/>
                    <a:p>
                      <a:pPr algn="ctr"/>
                      <a:r>
                        <a:rPr lang="en-US" sz="3000" dirty="0">
                          <a:latin typeface="Times New Roman" panose="02020603050405020304" pitchFamily="18" charset="0"/>
                          <a:cs typeface="Times New Roman" panose="02020603050405020304" pitchFamily="18" charset="0"/>
                        </a:rPr>
                        <a:t>-.06</a:t>
                      </a: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tc>
                  <a:txBody>
                    <a:bodyPr/>
                    <a:lstStyle/>
                    <a:p>
                      <a:pPr algn="ctr"/>
                      <a:endParaRPr lang="en-US" sz="3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089720439"/>
                  </a:ext>
                </a:extLst>
              </a:tr>
              <a:tr h="645711">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000" i="1" dirty="0">
                          <a:latin typeface="Times New Roman" panose="02020603050405020304" pitchFamily="18" charset="0"/>
                          <a:cs typeface="Times New Roman" panose="02020603050405020304" pitchFamily="18" charset="0"/>
                        </a:rPr>
                        <a:t>*p&lt;.05    **p&lt;.01    ***p&lt;.001</a:t>
                      </a: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tc hMerge="1">
                  <a:txBody>
                    <a:bodyPr/>
                    <a:lstStyle/>
                    <a:p>
                      <a:pPr algn="ctr"/>
                      <a:endParaRPr lang="en-US" sz="3000" dirty="0">
                        <a:latin typeface="Times New Roman" panose="02020603050405020304" pitchFamily="18" charset="0"/>
                        <a:cs typeface="Times New Roman" panose="02020603050405020304" pitchFamily="18" charset="0"/>
                      </a:endParaRPr>
                    </a:p>
                  </a:txBody>
                  <a:tcPr>
                    <a:solidFill>
                      <a:srgbClr val="33CCFF">
                        <a:alpha val="20000"/>
                      </a:srgbClr>
                    </a:solidFill>
                  </a:tcPr>
                </a:tc>
                <a:extLst>
                  <a:ext uri="{0D108BD9-81ED-4DB2-BD59-A6C34878D82A}">
                    <a16:rowId xmlns:a16="http://schemas.microsoft.com/office/drawing/2014/main" val="2540176905"/>
                  </a:ext>
                </a:extLst>
              </a:tr>
            </a:tbl>
          </a:graphicData>
        </a:graphic>
      </p:graphicFrame>
    </p:spTree>
    <p:extLst>
      <p:ext uri="{BB962C8B-B14F-4D97-AF65-F5344CB8AC3E}">
        <p14:creationId xmlns:p14="http://schemas.microsoft.com/office/powerpoint/2010/main" val="19095578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2146</TotalTime>
  <Words>1407</Words>
  <Application>Microsoft Office PowerPoint</Application>
  <PresentationFormat>Custom</PresentationFormat>
  <Paragraphs>196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MS Mincho</vt:lpstr>
      <vt:lpstr>Arial</vt:lpstr>
      <vt:lpstr>Calibri</vt:lpstr>
      <vt:lpstr>Times New Roman</vt:lpstr>
      <vt:lpstr>Default Design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Emma Deihl</dc:creator>
  <cp:lastModifiedBy>David Njus</cp:lastModifiedBy>
  <cp:revision>162</cp:revision>
  <cp:lastPrinted>2019-04-06T20:00:02Z</cp:lastPrinted>
  <dcterms:modified xsi:type="dcterms:W3CDTF">2021-08-17T15:49:19Z</dcterms:modified>
</cp:coreProperties>
</file>