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51206400" cy="38404800"/>
  <p:notesSz cx="9296400" cy="7010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>
          <p15:clr>
            <a:srgbClr val="A4A3A4"/>
          </p15:clr>
        </p15:guide>
        <p15:guide id="2" pos="86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003C8C"/>
    <a:srgbClr val="3366CC"/>
    <a:srgbClr val="000099"/>
    <a:srgbClr val="0066CC"/>
    <a:srgbClr val="3333CC"/>
    <a:srgbClr val="000066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32787"/>
    <p:restoredTop sz="90373" autoAdjust="0"/>
  </p:normalViewPr>
  <p:slideViewPr>
    <p:cSldViewPr>
      <p:cViewPr>
        <p:scale>
          <a:sx n="30" d="100"/>
          <a:sy n="30" d="100"/>
        </p:scale>
        <p:origin x="-810" y="1224"/>
      </p:cViewPr>
      <p:guideLst>
        <p:guide orient="horz"/>
        <p:guide pos="86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969931741491549E-2"/>
          <c:y val="0.11467172911161586"/>
          <c:w val="0.91303006825850841"/>
          <c:h val="0.7334636408075291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Clinton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2060"/>
              </a:solidFill>
            </a:ln>
          </c:spPr>
          <c:invertIfNegative val="0"/>
          <c:cat>
            <c:strRef>
              <c:f>Sheet1!$A$2:$A$8</c:f>
              <c:strCache>
                <c:ptCount val="7"/>
                <c:pt idx="0">
                  <c:v>Care</c:v>
                </c:pt>
                <c:pt idx="1">
                  <c:v>Fairness</c:v>
                </c:pt>
                <c:pt idx="2">
                  <c:v>Ingroup</c:v>
                </c:pt>
                <c:pt idx="3">
                  <c:v>Authority</c:v>
                </c:pt>
                <c:pt idx="4">
                  <c:v>Purity</c:v>
                </c:pt>
                <c:pt idx="5">
                  <c:v>Econ/Gov Liberty</c:v>
                </c:pt>
                <c:pt idx="6">
                  <c:v>Lifestyle Liberty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3.9264999999999999</c:v>
                </c:pt>
                <c:pt idx="1">
                  <c:v>3.8449</c:v>
                </c:pt>
                <c:pt idx="2">
                  <c:v>2.1867999999999999</c:v>
                </c:pt>
                <c:pt idx="3">
                  <c:v>2.4761000000000002</c:v>
                </c:pt>
                <c:pt idx="4">
                  <c:v>1.9799</c:v>
                </c:pt>
                <c:pt idx="5">
                  <c:v>3.0133999999999999</c:v>
                </c:pt>
                <c:pt idx="6">
                  <c:v>3.5928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508-48EE-8B64-B732CC7EBFD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Johnson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cat>
            <c:strRef>
              <c:f>Sheet1!$A$2:$A$8</c:f>
              <c:strCache>
                <c:ptCount val="7"/>
                <c:pt idx="0">
                  <c:v>Care</c:v>
                </c:pt>
                <c:pt idx="1">
                  <c:v>Fairness</c:v>
                </c:pt>
                <c:pt idx="2">
                  <c:v>Ingroup</c:v>
                </c:pt>
                <c:pt idx="3">
                  <c:v>Authority</c:v>
                </c:pt>
                <c:pt idx="4">
                  <c:v>Purity</c:v>
                </c:pt>
                <c:pt idx="5">
                  <c:v>Econ/Gov Liberty</c:v>
                </c:pt>
                <c:pt idx="6">
                  <c:v>Lifestyle Liberty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3.6791999999999998</c:v>
                </c:pt>
                <c:pt idx="1">
                  <c:v>3.5375000000000001</c:v>
                </c:pt>
                <c:pt idx="2">
                  <c:v>2.2082999999999999</c:v>
                </c:pt>
                <c:pt idx="3">
                  <c:v>2.7124999999999999</c:v>
                </c:pt>
                <c:pt idx="4">
                  <c:v>2.0333000000000001</c:v>
                </c:pt>
                <c:pt idx="5">
                  <c:v>3.8332999999999999</c:v>
                </c:pt>
                <c:pt idx="6">
                  <c:v>3.9167000000000001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508-48EE-8B64-B732CC7EBFD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Trump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Sheet1!$A$2:$A$8</c:f>
              <c:strCache>
                <c:ptCount val="7"/>
                <c:pt idx="0">
                  <c:v>Care</c:v>
                </c:pt>
                <c:pt idx="1">
                  <c:v>Fairness</c:v>
                </c:pt>
                <c:pt idx="2">
                  <c:v>Ingroup</c:v>
                </c:pt>
                <c:pt idx="3">
                  <c:v>Authority</c:v>
                </c:pt>
                <c:pt idx="4">
                  <c:v>Purity</c:v>
                </c:pt>
                <c:pt idx="5">
                  <c:v>Econ/Gov Liberty</c:v>
                </c:pt>
                <c:pt idx="6">
                  <c:v>Lifestyle Liberty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7"/>
                <c:pt idx="0">
                  <c:v>3.6511</c:v>
                </c:pt>
                <c:pt idx="1">
                  <c:v>3.4235000000000002</c:v>
                </c:pt>
                <c:pt idx="2">
                  <c:v>2.8559999999999999</c:v>
                </c:pt>
                <c:pt idx="3">
                  <c:v>3.3769</c:v>
                </c:pt>
                <c:pt idx="4">
                  <c:v>3.1749999999999998</c:v>
                </c:pt>
                <c:pt idx="5">
                  <c:v>3.8035000000000001</c:v>
                </c:pt>
                <c:pt idx="6">
                  <c:v>3.5411999999999999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4508-48EE-8B64-B732CC7EBF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2621056"/>
        <c:axId val="72637824"/>
      </c:barChart>
      <c:catAx>
        <c:axId val="7262105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3000"/>
                </a:pPr>
                <a:r>
                  <a:rPr lang="en-US" sz="3000" dirty="0" smtClean="0"/>
                  <a:t>Moral Foundations</a:t>
                </a:r>
                <a:endParaRPr lang="en-US" sz="3000" dirty="0"/>
              </a:p>
            </c:rich>
          </c:tx>
          <c:layout>
            <c:manualLayout>
              <c:xMode val="edge"/>
              <c:yMode val="edge"/>
              <c:x val="0.51195331057754279"/>
              <c:y val="0.92920819903549934"/>
            </c:manualLayout>
          </c:layout>
          <c:overlay val="0"/>
        </c:title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2600"/>
            </a:pPr>
            <a:endParaRPr lang="en-US"/>
          </a:p>
        </c:txPr>
        <c:crossAx val="72637824"/>
        <c:crosses val="autoZero"/>
        <c:auto val="1"/>
        <c:lblAlgn val="ctr"/>
        <c:lblOffset val="100"/>
        <c:noMultiLvlLbl val="0"/>
      </c:catAx>
      <c:valAx>
        <c:axId val="72637824"/>
        <c:scaling>
          <c:orientation val="minMax"/>
          <c:max val="4.5"/>
          <c:min val="1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/>
              <a:lstStyle/>
              <a:p>
                <a:pPr>
                  <a:defRPr sz="3000"/>
                </a:pPr>
                <a:r>
                  <a:rPr lang="en-US" sz="3000" dirty="0" smtClean="0"/>
                  <a:t>Moral Foundations Score</a:t>
                </a:r>
                <a:endParaRPr lang="en-US" sz="3000" dirty="0"/>
              </a:p>
            </c:rich>
          </c:tx>
          <c:layout>
            <c:manualLayout>
              <c:xMode val="edge"/>
              <c:yMode val="edge"/>
              <c:x val="2.9155028264525117E-2"/>
              <c:y val="0.31692842988558106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800"/>
            </a:pPr>
            <a:endParaRPr lang="en-US"/>
          </a:p>
        </c:txPr>
        <c:crossAx val="72621056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2800" kern="700" baseline="0"/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2800" kern="700" baseline="0"/>
            </a:pPr>
            <a:endParaRPr lang="en-US"/>
          </a:p>
        </c:txPr>
      </c:legendEntry>
      <c:legendEntry>
        <c:idx val="2"/>
        <c:txPr>
          <a:bodyPr/>
          <a:lstStyle/>
          <a:p>
            <a:pPr>
              <a:defRPr sz="2800"/>
            </a:pPr>
            <a:endParaRPr lang="en-US"/>
          </a:p>
        </c:txPr>
      </c:legendEntry>
      <c:layout>
        <c:manualLayout>
          <c:xMode val="edge"/>
          <c:yMode val="edge"/>
          <c:x val="0.76466816431975015"/>
          <c:y val="7.0870684625499808E-2"/>
          <c:w val="0.23250626154399565"/>
          <c:h val="0.14910776137814419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4028062" cy="3505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872" tIns="49436" rIns="98872" bIns="49436" numCol="1" anchor="t" anchorCtr="0" compatLnSpc="1">
            <a:prstTxWarp prst="textNoShape">
              <a:avLst/>
            </a:prstTxWarp>
          </a:bodyPr>
          <a:lstStyle>
            <a:lvl1pPr defTabSz="988666">
              <a:defRPr sz="1300"/>
            </a:lvl1pPr>
          </a:lstStyle>
          <a:p>
            <a:endParaRPr lang="en-US" dirty="0"/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8339" y="1"/>
            <a:ext cx="4028062" cy="3505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872" tIns="49436" rIns="98872" bIns="49436" numCol="1" anchor="t" anchorCtr="0" compatLnSpc="1">
            <a:prstTxWarp prst="textNoShape">
              <a:avLst/>
            </a:prstTxWarp>
          </a:bodyPr>
          <a:lstStyle>
            <a:lvl1pPr algn="r" defTabSz="988666">
              <a:defRPr sz="1300"/>
            </a:lvl1pPr>
          </a:lstStyle>
          <a:p>
            <a:endParaRPr lang="en-US" dirty="0"/>
          </a:p>
        </p:txBody>
      </p:sp>
      <p:sp>
        <p:nvSpPr>
          <p:cNvPr id="410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659823"/>
            <a:ext cx="4028062" cy="3505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872" tIns="49436" rIns="98872" bIns="49436" numCol="1" anchor="b" anchorCtr="0" compatLnSpc="1">
            <a:prstTxWarp prst="textNoShape">
              <a:avLst/>
            </a:prstTxWarp>
          </a:bodyPr>
          <a:lstStyle>
            <a:lvl1pPr defTabSz="988666">
              <a:defRPr sz="1300"/>
            </a:lvl1pPr>
          </a:lstStyle>
          <a:p>
            <a:endParaRPr lang="en-US" dirty="0"/>
          </a:p>
        </p:txBody>
      </p:sp>
      <p:sp>
        <p:nvSpPr>
          <p:cNvPr id="410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8339" y="6659823"/>
            <a:ext cx="4028062" cy="3505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872" tIns="49436" rIns="98872" bIns="49436" numCol="1" anchor="b" anchorCtr="0" compatLnSpc="1">
            <a:prstTxWarp prst="textNoShape">
              <a:avLst/>
            </a:prstTxWarp>
          </a:bodyPr>
          <a:lstStyle>
            <a:lvl1pPr algn="r" defTabSz="988666">
              <a:defRPr sz="1300"/>
            </a:lvl1pPr>
          </a:lstStyle>
          <a:p>
            <a:fld id="{8621B94F-0677-4831-BD7C-F8C8DACD30E5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86587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028361" cy="350579"/>
          </a:xfrm>
          <a:prstGeom prst="rect">
            <a:avLst/>
          </a:prstGeom>
        </p:spPr>
        <p:txBody>
          <a:bodyPr vert="horz" lIns="17399" tIns="8700" rIns="17399" bIns="8700" rtlCol="0"/>
          <a:lstStyle>
            <a:lvl1pPr algn="l">
              <a:defRPr sz="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955" y="1"/>
            <a:ext cx="4028361" cy="350579"/>
          </a:xfrm>
          <a:prstGeom prst="rect">
            <a:avLst/>
          </a:prstGeom>
        </p:spPr>
        <p:txBody>
          <a:bodyPr vert="horz" lIns="17399" tIns="8700" rIns="17399" bIns="8700" rtlCol="0"/>
          <a:lstStyle>
            <a:lvl1pPr algn="r">
              <a:defRPr sz="200"/>
            </a:lvl1pPr>
          </a:lstStyle>
          <a:p>
            <a:fld id="{FB2D8965-458C-4B1C-B406-A2816F9EEA4C}" type="datetimeFigureOut">
              <a:rPr lang="en-US" smtClean="0"/>
              <a:pPr/>
              <a:t>4/8/2018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7399" tIns="8700" rIns="17399" bIns="870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761" y="3329913"/>
            <a:ext cx="7436881" cy="3154621"/>
          </a:xfrm>
          <a:prstGeom prst="rect">
            <a:avLst/>
          </a:prstGeom>
        </p:spPr>
        <p:txBody>
          <a:bodyPr vert="horz" lIns="17399" tIns="8700" rIns="17399" bIns="870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658638"/>
            <a:ext cx="4028361" cy="350579"/>
          </a:xfrm>
          <a:prstGeom prst="rect">
            <a:avLst/>
          </a:prstGeom>
        </p:spPr>
        <p:txBody>
          <a:bodyPr vert="horz" lIns="17399" tIns="8700" rIns="17399" bIns="8700" rtlCol="0" anchor="b"/>
          <a:lstStyle>
            <a:lvl1pPr algn="l">
              <a:defRPr sz="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955" y="6658638"/>
            <a:ext cx="4028361" cy="350579"/>
          </a:xfrm>
          <a:prstGeom prst="rect">
            <a:avLst/>
          </a:prstGeom>
        </p:spPr>
        <p:txBody>
          <a:bodyPr vert="horz" lIns="17399" tIns="8700" rIns="17399" bIns="8700" rtlCol="0" anchor="b"/>
          <a:lstStyle>
            <a:lvl1pPr algn="r">
              <a:defRPr sz="200"/>
            </a:lvl1pPr>
          </a:lstStyle>
          <a:p>
            <a:fld id="{F233E9D5-D1E3-4686-87D7-D14DAB4B4A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20248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33E9D5-D1E3-4686-87D7-D14DAB4B4AB0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40163" y="11930063"/>
            <a:ext cx="43526075" cy="82327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80325" y="21763038"/>
            <a:ext cx="35845750" cy="981392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53A735-5D2C-4A02-B590-0DF59376009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BC7D5F-F63F-41B9-88E9-381843F8A177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485513" y="3414713"/>
            <a:ext cx="10880725" cy="307228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40163" y="3414713"/>
            <a:ext cx="32492950" cy="307228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953FD8-8C25-46A5-846E-59B68BC59F8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E2F76C-E012-4EBB-9318-AC9C3F2C1AE6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4950" y="24679275"/>
            <a:ext cx="43526075" cy="7626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44950" y="16278225"/>
            <a:ext cx="43526075" cy="84010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D5D2D8-6CDE-4D95-9A0A-1C2FDEAD10F1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40163" y="11095038"/>
            <a:ext cx="21686837" cy="230425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79400" y="11095038"/>
            <a:ext cx="21686838" cy="230425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975D2D-C736-4C13-8BC7-859341D1C91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8" y="1538288"/>
            <a:ext cx="46085125" cy="640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60638" y="8596313"/>
            <a:ext cx="22625050" cy="35829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0638" y="12179300"/>
            <a:ext cx="22625050" cy="221265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12775" y="8596313"/>
            <a:ext cx="22632988" cy="35829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12775" y="12179300"/>
            <a:ext cx="22632988" cy="221265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31AE64-AF31-4A0C-A380-4067F2C9D00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B275AC-C59C-4315-80BF-EAE443DA4EA1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7549BE-D23A-4EF5-B4D1-51997D7BC11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8" y="1528763"/>
            <a:ext cx="16846550" cy="650716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19963" y="1528763"/>
            <a:ext cx="28625800" cy="327771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638" y="8035925"/>
            <a:ext cx="16846550" cy="262699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398CFE-9B3E-44AA-BE7A-6FA040214800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36175" y="26882725"/>
            <a:ext cx="30724475" cy="31750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36175" y="3432175"/>
            <a:ext cx="30724475" cy="230425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36175" y="30057725"/>
            <a:ext cx="30724475" cy="45069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862D38-C2A9-4BCC-9F98-7A5067DC8592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40163" y="3414713"/>
            <a:ext cx="43526075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22506" tIns="261253" rIns="522506" bIns="26125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40163" y="11095038"/>
            <a:ext cx="43526075" cy="2304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22506" tIns="261253" rIns="522506" bIns="2612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40163" y="34990088"/>
            <a:ext cx="10668000" cy="256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22506" tIns="261253" rIns="522506" bIns="261253" numCol="1" anchor="t" anchorCtr="0" compatLnSpc="1">
            <a:prstTxWarp prst="textNoShape">
              <a:avLst/>
            </a:prstTxWarp>
          </a:bodyPr>
          <a:lstStyle>
            <a:lvl1pPr defTabSz="5224463">
              <a:defRPr sz="8000"/>
            </a:lvl1pPr>
          </a:lstStyle>
          <a:p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495838" y="34990088"/>
            <a:ext cx="16214725" cy="256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22506" tIns="261253" rIns="522506" bIns="261253" numCol="1" anchor="t" anchorCtr="0" compatLnSpc="1">
            <a:prstTxWarp prst="textNoShape">
              <a:avLst/>
            </a:prstTxWarp>
          </a:bodyPr>
          <a:lstStyle>
            <a:lvl1pPr algn="ctr" defTabSz="5224463">
              <a:defRPr sz="8000"/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6698238" y="34990088"/>
            <a:ext cx="10668000" cy="256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22506" tIns="261253" rIns="522506" bIns="261253" numCol="1" anchor="t" anchorCtr="0" compatLnSpc="1">
            <a:prstTxWarp prst="textNoShape">
              <a:avLst/>
            </a:prstTxWarp>
          </a:bodyPr>
          <a:lstStyle>
            <a:lvl1pPr algn="r" defTabSz="5224463">
              <a:defRPr sz="8000"/>
            </a:lvl1pPr>
          </a:lstStyle>
          <a:p>
            <a:fld id="{23A5A134-52BE-457B-A821-3C2904C977A6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224463" rtl="0" fontAlgn="base">
        <a:spcBef>
          <a:spcPct val="0"/>
        </a:spcBef>
        <a:spcAft>
          <a:spcPct val="0"/>
        </a:spcAft>
        <a:defRPr sz="25100">
          <a:solidFill>
            <a:schemeClr val="tx2"/>
          </a:solidFill>
          <a:latin typeface="+mj-lt"/>
          <a:ea typeface="+mj-ea"/>
          <a:cs typeface="+mj-cs"/>
        </a:defRPr>
      </a:lvl1pPr>
      <a:lvl2pPr algn="ctr" defTabSz="5224463" rtl="0" fontAlgn="base">
        <a:spcBef>
          <a:spcPct val="0"/>
        </a:spcBef>
        <a:spcAft>
          <a:spcPct val="0"/>
        </a:spcAft>
        <a:defRPr sz="25100">
          <a:solidFill>
            <a:schemeClr val="tx2"/>
          </a:solidFill>
          <a:latin typeface="Times New Roman" pitchFamily="18" charset="0"/>
        </a:defRPr>
      </a:lvl2pPr>
      <a:lvl3pPr algn="ctr" defTabSz="5224463" rtl="0" fontAlgn="base">
        <a:spcBef>
          <a:spcPct val="0"/>
        </a:spcBef>
        <a:spcAft>
          <a:spcPct val="0"/>
        </a:spcAft>
        <a:defRPr sz="25100">
          <a:solidFill>
            <a:schemeClr val="tx2"/>
          </a:solidFill>
          <a:latin typeface="Times New Roman" pitchFamily="18" charset="0"/>
        </a:defRPr>
      </a:lvl3pPr>
      <a:lvl4pPr algn="ctr" defTabSz="5224463" rtl="0" fontAlgn="base">
        <a:spcBef>
          <a:spcPct val="0"/>
        </a:spcBef>
        <a:spcAft>
          <a:spcPct val="0"/>
        </a:spcAft>
        <a:defRPr sz="25100">
          <a:solidFill>
            <a:schemeClr val="tx2"/>
          </a:solidFill>
          <a:latin typeface="Times New Roman" pitchFamily="18" charset="0"/>
        </a:defRPr>
      </a:lvl4pPr>
      <a:lvl5pPr algn="ctr" defTabSz="5224463" rtl="0" fontAlgn="base">
        <a:spcBef>
          <a:spcPct val="0"/>
        </a:spcBef>
        <a:spcAft>
          <a:spcPct val="0"/>
        </a:spcAft>
        <a:defRPr sz="25100">
          <a:solidFill>
            <a:schemeClr val="tx2"/>
          </a:solidFill>
          <a:latin typeface="Times New Roman" pitchFamily="18" charset="0"/>
        </a:defRPr>
      </a:lvl5pPr>
      <a:lvl6pPr marL="457200" algn="ctr" defTabSz="5224463" rtl="0" fontAlgn="base">
        <a:spcBef>
          <a:spcPct val="0"/>
        </a:spcBef>
        <a:spcAft>
          <a:spcPct val="0"/>
        </a:spcAft>
        <a:defRPr sz="25100">
          <a:solidFill>
            <a:schemeClr val="tx2"/>
          </a:solidFill>
          <a:latin typeface="Times New Roman" pitchFamily="18" charset="0"/>
        </a:defRPr>
      </a:lvl6pPr>
      <a:lvl7pPr marL="914400" algn="ctr" defTabSz="5224463" rtl="0" fontAlgn="base">
        <a:spcBef>
          <a:spcPct val="0"/>
        </a:spcBef>
        <a:spcAft>
          <a:spcPct val="0"/>
        </a:spcAft>
        <a:defRPr sz="25100">
          <a:solidFill>
            <a:schemeClr val="tx2"/>
          </a:solidFill>
          <a:latin typeface="Times New Roman" pitchFamily="18" charset="0"/>
        </a:defRPr>
      </a:lvl7pPr>
      <a:lvl8pPr marL="1371600" algn="ctr" defTabSz="5224463" rtl="0" fontAlgn="base">
        <a:spcBef>
          <a:spcPct val="0"/>
        </a:spcBef>
        <a:spcAft>
          <a:spcPct val="0"/>
        </a:spcAft>
        <a:defRPr sz="25100">
          <a:solidFill>
            <a:schemeClr val="tx2"/>
          </a:solidFill>
          <a:latin typeface="Times New Roman" pitchFamily="18" charset="0"/>
        </a:defRPr>
      </a:lvl8pPr>
      <a:lvl9pPr marL="1828800" algn="ctr" defTabSz="5224463" rtl="0" fontAlgn="base">
        <a:spcBef>
          <a:spcPct val="0"/>
        </a:spcBef>
        <a:spcAft>
          <a:spcPct val="0"/>
        </a:spcAft>
        <a:defRPr sz="25100">
          <a:solidFill>
            <a:schemeClr val="tx2"/>
          </a:solidFill>
          <a:latin typeface="Times New Roman" pitchFamily="18" charset="0"/>
        </a:defRPr>
      </a:lvl9pPr>
    </p:titleStyle>
    <p:bodyStyle>
      <a:lvl1pPr marL="1958975" indent="-1958975" algn="l" defTabSz="5224463" rtl="0" fontAlgn="base">
        <a:spcBef>
          <a:spcPct val="20000"/>
        </a:spcBef>
        <a:spcAft>
          <a:spcPct val="0"/>
        </a:spcAft>
        <a:buChar char="•"/>
        <a:defRPr sz="18300">
          <a:solidFill>
            <a:schemeClr val="tx1"/>
          </a:solidFill>
          <a:latin typeface="+mn-lt"/>
          <a:ea typeface="+mn-ea"/>
          <a:cs typeface="+mn-cs"/>
        </a:defRPr>
      </a:lvl1pPr>
      <a:lvl2pPr marL="4244975" indent="-1631950" algn="l" defTabSz="5224463" rtl="0" fontAlgn="base">
        <a:spcBef>
          <a:spcPct val="20000"/>
        </a:spcBef>
        <a:spcAft>
          <a:spcPct val="0"/>
        </a:spcAft>
        <a:buChar char="–"/>
        <a:defRPr sz="16000">
          <a:solidFill>
            <a:schemeClr val="tx1"/>
          </a:solidFill>
          <a:latin typeface="+mn-lt"/>
        </a:defRPr>
      </a:lvl2pPr>
      <a:lvl3pPr marL="6530975" indent="-1306513" algn="l" defTabSz="5224463" rtl="0" fontAlgn="base">
        <a:spcBef>
          <a:spcPct val="20000"/>
        </a:spcBef>
        <a:spcAft>
          <a:spcPct val="0"/>
        </a:spcAft>
        <a:buChar char="•"/>
        <a:defRPr sz="13700">
          <a:solidFill>
            <a:schemeClr val="tx1"/>
          </a:solidFill>
          <a:latin typeface="+mn-lt"/>
        </a:defRPr>
      </a:lvl3pPr>
      <a:lvl4pPr marL="9144000" indent="-1306513" algn="l" defTabSz="5224463" rtl="0" fontAlgn="base">
        <a:spcBef>
          <a:spcPct val="20000"/>
        </a:spcBef>
        <a:spcAft>
          <a:spcPct val="0"/>
        </a:spcAft>
        <a:buChar char="–"/>
        <a:defRPr sz="11400">
          <a:solidFill>
            <a:schemeClr val="tx1"/>
          </a:solidFill>
          <a:latin typeface="+mn-lt"/>
        </a:defRPr>
      </a:lvl4pPr>
      <a:lvl5pPr marL="11757025" indent="-1306513" algn="l" defTabSz="5224463" rtl="0" fontAlgn="base">
        <a:spcBef>
          <a:spcPct val="20000"/>
        </a:spcBef>
        <a:spcAft>
          <a:spcPct val="0"/>
        </a:spcAft>
        <a:buChar char="»"/>
        <a:defRPr sz="11400">
          <a:solidFill>
            <a:schemeClr val="tx1"/>
          </a:solidFill>
          <a:latin typeface="+mn-lt"/>
        </a:defRPr>
      </a:lvl5pPr>
      <a:lvl6pPr marL="12214225" indent="-1306513" algn="l" defTabSz="5224463" rtl="0" fontAlgn="base">
        <a:spcBef>
          <a:spcPct val="20000"/>
        </a:spcBef>
        <a:spcAft>
          <a:spcPct val="0"/>
        </a:spcAft>
        <a:buChar char="»"/>
        <a:defRPr sz="11400">
          <a:solidFill>
            <a:schemeClr val="tx1"/>
          </a:solidFill>
          <a:latin typeface="+mn-lt"/>
        </a:defRPr>
      </a:lvl6pPr>
      <a:lvl7pPr marL="12671425" indent="-1306513" algn="l" defTabSz="5224463" rtl="0" fontAlgn="base">
        <a:spcBef>
          <a:spcPct val="20000"/>
        </a:spcBef>
        <a:spcAft>
          <a:spcPct val="0"/>
        </a:spcAft>
        <a:buChar char="»"/>
        <a:defRPr sz="11400">
          <a:solidFill>
            <a:schemeClr val="tx1"/>
          </a:solidFill>
          <a:latin typeface="+mn-lt"/>
        </a:defRPr>
      </a:lvl7pPr>
      <a:lvl8pPr marL="13128625" indent="-1306513" algn="l" defTabSz="5224463" rtl="0" fontAlgn="base">
        <a:spcBef>
          <a:spcPct val="20000"/>
        </a:spcBef>
        <a:spcAft>
          <a:spcPct val="0"/>
        </a:spcAft>
        <a:buChar char="»"/>
        <a:defRPr sz="11400">
          <a:solidFill>
            <a:schemeClr val="tx1"/>
          </a:solidFill>
          <a:latin typeface="+mn-lt"/>
        </a:defRPr>
      </a:lvl8pPr>
      <a:lvl9pPr marL="13585825" indent="-1306513" algn="l" defTabSz="5224463" rtl="0" fontAlgn="base">
        <a:spcBef>
          <a:spcPct val="20000"/>
        </a:spcBef>
        <a:spcAft>
          <a:spcPct val="0"/>
        </a:spcAft>
        <a:buChar char="»"/>
        <a:defRPr sz="1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6766560" y="691816"/>
            <a:ext cx="3767328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9600" dirty="0" smtClean="0"/>
              <a:t>Moral Foundations of the 2016 Presidential Election Voters</a:t>
            </a:r>
            <a:endParaRPr lang="en-US" sz="9600" dirty="0"/>
          </a:p>
          <a:p>
            <a:pPr algn="ctr"/>
            <a:r>
              <a:rPr lang="en-US" sz="4600" dirty="0" smtClean="0"/>
              <a:t>Emma C. </a:t>
            </a:r>
            <a:r>
              <a:rPr lang="en-US" sz="4600" dirty="0" err="1" smtClean="0"/>
              <a:t>Deihl</a:t>
            </a:r>
            <a:r>
              <a:rPr lang="en-US" sz="4600" dirty="0" smtClean="0"/>
              <a:t> and David M. Njus</a:t>
            </a:r>
            <a:endParaRPr lang="en-US" sz="4600" dirty="0"/>
          </a:p>
          <a:p>
            <a:pPr algn="ctr"/>
            <a:r>
              <a:rPr lang="en-US" sz="4600" dirty="0" smtClean="0"/>
              <a:t>Luther College</a:t>
            </a:r>
          </a:p>
          <a:p>
            <a:pPr algn="ctr"/>
            <a:r>
              <a:rPr lang="en-US" sz="4600" i="1" dirty="0">
                <a:cs typeface="Times New Roman" pitchFamily="18" charset="0"/>
              </a:rPr>
              <a:t>Presented at the </a:t>
            </a:r>
            <a:r>
              <a:rPr lang="en-US" sz="4600" i="1" dirty="0" smtClean="0">
                <a:cs typeface="Times New Roman" pitchFamily="18" charset="0"/>
              </a:rPr>
              <a:t>2018 </a:t>
            </a:r>
            <a:r>
              <a:rPr lang="en-US" sz="4600" i="1" dirty="0">
                <a:cs typeface="Times New Roman" pitchFamily="18" charset="0"/>
              </a:rPr>
              <a:t>Annual Meeting of the Midwestern Psychological Association, Chicago, IL </a:t>
            </a:r>
          </a:p>
          <a:p>
            <a:pPr algn="ctr"/>
            <a:endParaRPr lang="en-US" sz="5400" dirty="0"/>
          </a:p>
          <a:p>
            <a:pPr algn="ctr"/>
            <a:endParaRPr lang="en-US" sz="3600" dirty="0"/>
          </a:p>
        </p:txBody>
      </p:sp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2636520" y="5546008"/>
            <a:ext cx="13167360" cy="15050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cs typeface="Times New Roman" pitchFamily="18" charset="0"/>
              </a:rPr>
              <a:t>	</a:t>
            </a:r>
            <a:r>
              <a:rPr lang="en-US" sz="3600" dirty="0" smtClean="0"/>
              <a:t>Moral </a:t>
            </a:r>
            <a:r>
              <a:rPr lang="en-US" sz="3600" dirty="0"/>
              <a:t>Foundations Theory (</a:t>
            </a:r>
            <a:r>
              <a:rPr lang="en-US" sz="3600" dirty="0" smtClean="0"/>
              <a:t>MFT; </a:t>
            </a:r>
            <a:r>
              <a:rPr lang="en-US" sz="3600" dirty="0" err="1" smtClean="0"/>
              <a:t>Haidt</a:t>
            </a:r>
            <a:r>
              <a:rPr lang="en-US" sz="3600" dirty="0" smtClean="0"/>
              <a:t>, 2012) proposes that there are five moral foundations that underlie individuals’ moral decision-making.  Two of those foundations, Care/Harm </a:t>
            </a:r>
            <a:r>
              <a:rPr lang="en-US" sz="3600" dirty="0"/>
              <a:t>and Fairness/Cheating</a:t>
            </a:r>
            <a:r>
              <a:rPr lang="en-US" sz="3600" dirty="0" smtClean="0"/>
              <a:t>, are referred to as the “individualizing foundations,” while the other three, Loyalty/Betrayal</a:t>
            </a:r>
            <a:r>
              <a:rPr lang="en-US" sz="3600" dirty="0"/>
              <a:t>, Authority/Subversion, and </a:t>
            </a:r>
            <a:r>
              <a:rPr lang="en-US" sz="3600" dirty="0" smtClean="0"/>
              <a:t>Sanctity/Degradation, are referred to as the “binding foundations.” </a:t>
            </a:r>
            <a:r>
              <a:rPr lang="en-US" sz="3600" dirty="0" err="1"/>
              <a:t>Haidt’s</a:t>
            </a:r>
            <a:r>
              <a:rPr lang="en-US" sz="3600" dirty="0"/>
              <a:t> research indicates that liberals tend to place more emphasis on the two individualizing foundations, while conservatives use all five moral foundations, placing greater emphasis </a:t>
            </a:r>
            <a:r>
              <a:rPr lang="en-US" sz="3600" dirty="0" smtClean="0"/>
              <a:t>than liberals on </a:t>
            </a:r>
            <a:r>
              <a:rPr lang="en-US" sz="3600" dirty="0"/>
              <a:t>the three binding foundations. </a:t>
            </a:r>
            <a:r>
              <a:rPr lang="en-US" sz="3600" dirty="0" err="1" smtClean="0"/>
              <a:t>Iyer</a:t>
            </a:r>
            <a:r>
              <a:rPr lang="en-US" sz="3600" dirty="0" smtClean="0"/>
              <a:t>, </a:t>
            </a:r>
            <a:r>
              <a:rPr lang="en-US" sz="3600" dirty="0" err="1" smtClean="0"/>
              <a:t>Koleva</a:t>
            </a:r>
            <a:r>
              <a:rPr lang="en-US" sz="3600" dirty="0" smtClean="0"/>
              <a:t>, Graham, Ditto, and </a:t>
            </a:r>
            <a:r>
              <a:rPr lang="en-US" sz="3600" dirty="0" err="1" smtClean="0"/>
              <a:t>Haidt</a:t>
            </a:r>
            <a:r>
              <a:rPr lang="en-US" sz="3600" dirty="0" smtClean="0"/>
              <a:t> (2012) suggested the existence of a </a:t>
            </a:r>
            <a:r>
              <a:rPr lang="en-US" sz="3600" dirty="0"/>
              <a:t>sixth moral foundation, Liberty, </a:t>
            </a:r>
            <a:r>
              <a:rPr lang="en-US" sz="3600" dirty="0" smtClean="0"/>
              <a:t>which includes two subcategories: Economic/Governmental Liberty and Lifestyle Liberty.</a:t>
            </a:r>
          </a:p>
          <a:p>
            <a:r>
              <a:rPr lang="en-US" sz="3600" dirty="0"/>
              <a:t>	 </a:t>
            </a:r>
            <a:r>
              <a:rPr lang="en-US" sz="3600" dirty="0" smtClean="0"/>
              <a:t>Graham, </a:t>
            </a:r>
            <a:r>
              <a:rPr lang="en-US" sz="3600" dirty="0" err="1" smtClean="0"/>
              <a:t>Haidt</a:t>
            </a:r>
            <a:r>
              <a:rPr lang="en-US" sz="3600" dirty="0" smtClean="0"/>
              <a:t>, and </a:t>
            </a:r>
            <a:r>
              <a:rPr lang="en-US" sz="3600" dirty="0" err="1" smtClean="0"/>
              <a:t>Nosek</a:t>
            </a:r>
            <a:r>
              <a:rPr lang="en-US" sz="3600" dirty="0" smtClean="0"/>
              <a:t> (2009) suggest </a:t>
            </a:r>
            <a:r>
              <a:rPr lang="en-US" sz="3600" dirty="0"/>
              <a:t>that </a:t>
            </a:r>
            <a:r>
              <a:rPr lang="en-US" sz="3600" dirty="0" smtClean="0"/>
              <a:t>the moral foundation differences between conservatives </a:t>
            </a:r>
            <a:r>
              <a:rPr lang="en-US" sz="3600" dirty="0"/>
              <a:t>and liberals </a:t>
            </a:r>
            <a:r>
              <a:rPr lang="en-US" sz="3600" dirty="0" smtClean="0"/>
              <a:t>serve </a:t>
            </a:r>
            <a:r>
              <a:rPr lang="en-US" sz="3600" dirty="0"/>
              <a:t>as a possible explanation for the divide in American politics. </a:t>
            </a:r>
            <a:r>
              <a:rPr lang="en-US" sz="3600" dirty="0" smtClean="0"/>
              <a:t> Our </a:t>
            </a:r>
            <a:r>
              <a:rPr lang="en-US" sz="3600" dirty="0"/>
              <a:t>study focuses specifically on the voters in the 2016 presidential election to examine whether or not those who voted for certain candidates scored differently on the five moral foundations</a:t>
            </a:r>
            <a:r>
              <a:rPr lang="en-US" sz="3600" dirty="0" smtClean="0"/>
              <a:t>. </a:t>
            </a:r>
            <a:endParaRPr lang="en-US" sz="3600" dirty="0"/>
          </a:p>
          <a:p>
            <a:r>
              <a:rPr lang="en-US" sz="3600" dirty="0" smtClean="0"/>
              <a:t>	We </a:t>
            </a:r>
            <a:r>
              <a:rPr lang="en-US" sz="3600" dirty="0"/>
              <a:t>hypothesized </a:t>
            </a:r>
            <a:r>
              <a:rPr lang="en-US" sz="3600" dirty="0" smtClean="0"/>
              <a:t>that </a:t>
            </a:r>
            <a:r>
              <a:rPr lang="en-US" sz="3600" dirty="0"/>
              <a:t>those who voted for the </a:t>
            </a:r>
            <a:r>
              <a:rPr lang="en-US" sz="3600" dirty="0" smtClean="0"/>
              <a:t>more conservative </a:t>
            </a:r>
            <a:r>
              <a:rPr lang="en-US" sz="3600" dirty="0"/>
              <a:t>candidate, Donald Trump, would </a:t>
            </a:r>
            <a:r>
              <a:rPr lang="en-US" sz="3600" dirty="0" smtClean="0"/>
              <a:t>score </a:t>
            </a:r>
            <a:r>
              <a:rPr lang="en-US" sz="3600" dirty="0"/>
              <a:t>higher than liberals and libertarians on the binding </a:t>
            </a:r>
            <a:r>
              <a:rPr lang="en-US" sz="3600" dirty="0" smtClean="0"/>
              <a:t>foundations</a:t>
            </a:r>
            <a:r>
              <a:rPr lang="en-US" sz="3600" dirty="0"/>
              <a:t>, while those who voted for the liberal candidate, Hillary Clinton, would </a:t>
            </a:r>
            <a:r>
              <a:rPr lang="en-US" sz="3600" dirty="0" smtClean="0"/>
              <a:t>score higher on </a:t>
            </a:r>
            <a:r>
              <a:rPr lang="en-US" sz="3600" dirty="0"/>
              <a:t>the individualizing moral </a:t>
            </a:r>
            <a:r>
              <a:rPr lang="en-US" sz="3600" dirty="0" smtClean="0"/>
              <a:t>foundations. </a:t>
            </a:r>
            <a:r>
              <a:rPr lang="en-US" sz="3600" dirty="0" smtClean="0"/>
              <a:t> We </a:t>
            </a:r>
            <a:r>
              <a:rPr lang="en-US" sz="3600" dirty="0"/>
              <a:t>also hypothesized that those who voted for </a:t>
            </a:r>
            <a:r>
              <a:rPr lang="en-US" sz="3600" dirty="0" smtClean="0"/>
              <a:t>the libertarian candidate, Gary Johnson</a:t>
            </a:r>
            <a:r>
              <a:rPr lang="en-US" sz="3600" dirty="0"/>
              <a:t>, would </a:t>
            </a:r>
            <a:r>
              <a:rPr lang="en-US" sz="3600" dirty="0" smtClean="0"/>
              <a:t>score </a:t>
            </a:r>
            <a:r>
              <a:rPr lang="en-US" sz="3600" dirty="0"/>
              <a:t>higher on the liberty foundation than both conservatives and liberals. </a:t>
            </a:r>
            <a:endParaRPr lang="en-US" sz="3600" dirty="0">
              <a:effectLst/>
            </a:endParaRP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17945100" y="11432585"/>
            <a:ext cx="13563600" cy="13388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3600" dirty="0" smtClean="0"/>
              <a:t>	</a:t>
            </a:r>
            <a:r>
              <a:rPr lang="en-US" sz="3600" b="1" dirty="0">
                <a:cs typeface="Times New Roman" pitchFamily="18" charset="0"/>
              </a:rPr>
              <a:t>Results</a:t>
            </a:r>
          </a:p>
          <a:p>
            <a:r>
              <a:rPr lang="en-US" sz="3600" dirty="0"/>
              <a:t>	A one-way analysis of variance (ANOVA) was performed on each of the </a:t>
            </a:r>
            <a:r>
              <a:rPr lang="en-US" sz="3600" dirty="0" smtClean="0"/>
              <a:t>moral </a:t>
            </a:r>
            <a:r>
              <a:rPr lang="en-US" sz="3600" dirty="0"/>
              <a:t>foundations with chosen 2016 presidential candidate (Clinton, Trump, and Johnson) as the grouping variables </a:t>
            </a:r>
            <a:r>
              <a:rPr lang="en-US" sz="3600" dirty="0" smtClean="0"/>
              <a:t>(those </a:t>
            </a:r>
            <a:r>
              <a:rPr lang="en-US" sz="3600" dirty="0"/>
              <a:t>who voted for candidates other than Clinton, Trump, or Johnson were too few to include in the analyses). </a:t>
            </a:r>
            <a:endParaRPr lang="en-US" sz="3600" dirty="0" smtClean="0"/>
          </a:p>
          <a:p>
            <a:r>
              <a:rPr lang="en-US" sz="3600" dirty="0" smtClean="0"/>
              <a:t>	The ANOVA for the Care/Harm foundation was statistically significant (</a:t>
            </a:r>
            <a:r>
              <a:rPr lang="en-US" sz="3600" i="1" dirty="0" smtClean="0"/>
              <a:t>F</a:t>
            </a:r>
            <a:r>
              <a:rPr lang="en-US" sz="3600" dirty="0" smtClean="0"/>
              <a:t>(2, 763)=11.81, </a:t>
            </a:r>
            <a:r>
              <a:rPr lang="en-US" sz="3600" i="1" dirty="0" smtClean="0"/>
              <a:t>p</a:t>
            </a:r>
            <a:r>
              <a:rPr lang="en-US" sz="3600" dirty="0" smtClean="0"/>
              <a:t>&lt;.001, η</a:t>
            </a:r>
            <a:r>
              <a:rPr lang="en-US" sz="3600" baseline="30000" dirty="0" smtClean="0"/>
              <a:t>2</a:t>
            </a:r>
            <a:r>
              <a:rPr lang="en-US" sz="3600" dirty="0" smtClean="0"/>
              <a:t>=.030). A Tukey HSD </a:t>
            </a:r>
            <a:r>
              <a:rPr lang="en-US" sz="3600" i="1" dirty="0" smtClean="0"/>
              <a:t>post hoc</a:t>
            </a:r>
            <a:r>
              <a:rPr lang="en-US" sz="3600" dirty="0" smtClean="0"/>
              <a:t> test revealed that Clinton voters scored higher on </a:t>
            </a:r>
            <a:r>
              <a:rPr lang="en-US" sz="3600" dirty="0" smtClean="0"/>
              <a:t>the Care/Harm foundation than </a:t>
            </a:r>
            <a:r>
              <a:rPr lang="en-US" sz="3600" dirty="0" smtClean="0"/>
              <a:t>Trump voters. </a:t>
            </a:r>
            <a:r>
              <a:rPr lang="en-US" sz="3600" dirty="0" smtClean="0"/>
              <a:t> No </a:t>
            </a:r>
            <a:r>
              <a:rPr lang="en-US" sz="3600" dirty="0" smtClean="0"/>
              <a:t>statistically significant differences were found between Clinton and Johnson voters and Trump and Johnson voters (See Figure 1). </a:t>
            </a:r>
          </a:p>
          <a:p>
            <a:r>
              <a:rPr lang="en-US" sz="3600" dirty="0"/>
              <a:t>	The ANOVA for Fairness/Cheating was statistically significant (</a:t>
            </a:r>
            <a:r>
              <a:rPr lang="en-US" sz="3600" i="1" dirty="0"/>
              <a:t>F</a:t>
            </a:r>
            <a:r>
              <a:rPr lang="en-US" sz="3600" dirty="0"/>
              <a:t>(2, 763)=</a:t>
            </a:r>
            <a:r>
              <a:rPr lang="en-US" sz="3600" dirty="0" smtClean="0"/>
              <a:t>33.50, </a:t>
            </a:r>
            <a:r>
              <a:rPr lang="en-US" sz="3600" i="1" dirty="0" smtClean="0"/>
              <a:t>p</a:t>
            </a:r>
            <a:r>
              <a:rPr lang="en-US" sz="3600" dirty="0" smtClean="0"/>
              <a:t>&lt;.001, </a:t>
            </a:r>
            <a:r>
              <a:rPr lang="en-US" sz="3600" dirty="0"/>
              <a:t>η</a:t>
            </a:r>
            <a:r>
              <a:rPr lang="en-US" sz="3600" baseline="30000" dirty="0"/>
              <a:t>2</a:t>
            </a:r>
            <a:r>
              <a:rPr lang="en-US" sz="3600" dirty="0"/>
              <a:t>=.081). </a:t>
            </a:r>
            <a:r>
              <a:rPr lang="en-US" sz="3600" dirty="0" smtClean="0"/>
              <a:t> A </a:t>
            </a:r>
            <a:r>
              <a:rPr lang="en-US" sz="3600" dirty="0"/>
              <a:t>Tukey HSD </a:t>
            </a:r>
            <a:r>
              <a:rPr lang="en-US" sz="3600" i="1" dirty="0"/>
              <a:t>post hoc</a:t>
            </a:r>
            <a:r>
              <a:rPr lang="en-US" sz="3600" dirty="0"/>
              <a:t> test revealed that Clinton voters scored higher on Fairness/Cheating than both Trump voters and Johnson voters. </a:t>
            </a:r>
            <a:r>
              <a:rPr lang="en-US" sz="3600" dirty="0" smtClean="0"/>
              <a:t>	</a:t>
            </a:r>
          </a:p>
          <a:p>
            <a:r>
              <a:rPr lang="en-US" sz="3600" dirty="0" smtClean="0"/>
              <a:t>	The ANOVAs performed on the three binding foundations were all statistically significant (Loyalty/Betrayal: </a:t>
            </a:r>
            <a:r>
              <a:rPr lang="en-US" sz="3600" i="1" dirty="0" smtClean="0"/>
              <a:t>F</a:t>
            </a:r>
            <a:r>
              <a:rPr lang="en-US" sz="3600" dirty="0" smtClean="0"/>
              <a:t>(2, 763)=48.15, </a:t>
            </a:r>
            <a:r>
              <a:rPr lang="en-US" sz="3600" i="1" dirty="0" smtClean="0"/>
              <a:t>p</a:t>
            </a:r>
            <a:r>
              <a:rPr lang="en-US" sz="3600" dirty="0" smtClean="0"/>
              <a:t>&lt;.001, η</a:t>
            </a:r>
            <a:r>
              <a:rPr lang="en-US" sz="3600" baseline="30000" dirty="0" smtClean="0"/>
              <a:t>2</a:t>
            </a:r>
            <a:r>
              <a:rPr lang="en-US" sz="3600" dirty="0" smtClean="0"/>
              <a:t>=.112; Authority/Subversion: </a:t>
            </a:r>
            <a:r>
              <a:rPr lang="en-US" sz="3600" i="1" dirty="0" smtClean="0"/>
              <a:t>F</a:t>
            </a:r>
            <a:r>
              <a:rPr lang="en-US" sz="3600" dirty="0" smtClean="0"/>
              <a:t>(2, 763)=93.49, </a:t>
            </a:r>
            <a:r>
              <a:rPr lang="en-US" sz="3600" i="1" dirty="0" smtClean="0"/>
              <a:t>p</a:t>
            </a:r>
            <a:r>
              <a:rPr lang="en-US" sz="3600" dirty="0" smtClean="0"/>
              <a:t>&lt;.001, η</a:t>
            </a:r>
            <a:r>
              <a:rPr lang="en-US" sz="3600" baseline="30000" dirty="0" smtClean="0"/>
              <a:t>2</a:t>
            </a:r>
            <a:r>
              <a:rPr lang="en-US" sz="3600" dirty="0" smtClean="0"/>
              <a:t>=.197; and Sanctity/Degradation: </a:t>
            </a:r>
            <a:r>
              <a:rPr lang="en-US" sz="3600" i="1" dirty="0" smtClean="0"/>
              <a:t>F</a:t>
            </a:r>
            <a:r>
              <a:rPr lang="en-US" sz="3600" dirty="0" smtClean="0"/>
              <a:t>(2, 763)=86.03, </a:t>
            </a:r>
            <a:r>
              <a:rPr lang="en-US" sz="3600" i="1" dirty="0" smtClean="0"/>
              <a:t>p</a:t>
            </a:r>
            <a:r>
              <a:rPr lang="en-US" sz="3600" dirty="0" smtClean="0"/>
              <a:t>&lt;.001, η</a:t>
            </a:r>
            <a:r>
              <a:rPr lang="en-US" sz="3600" baseline="30000" dirty="0" smtClean="0"/>
              <a:t>2</a:t>
            </a:r>
            <a:r>
              <a:rPr lang="en-US" sz="3600" dirty="0" smtClean="0"/>
              <a:t>=.184). Tukey HSD </a:t>
            </a:r>
            <a:r>
              <a:rPr lang="en-US" sz="3600" i="1" dirty="0" smtClean="0"/>
              <a:t>post hoc</a:t>
            </a:r>
            <a:r>
              <a:rPr lang="en-US" sz="3600" dirty="0" smtClean="0"/>
              <a:t> tests were similar for all three of the binding foundations, showing that both Clinton and Johnson voters scored lower than Trump voters.</a:t>
            </a:r>
          </a:p>
          <a:p>
            <a:r>
              <a:rPr lang="en-US" sz="3600" dirty="0" smtClean="0"/>
              <a:t>	</a:t>
            </a:r>
            <a:endParaRPr lang="en-US" sz="4000" dirty="0"/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22450425" y="17256125"/>
            <a:ext cx="512064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34753343" y="11116764"/>
            <a:ext cx="13775871" cy="190258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cs typeface="Times New Roman" pitchFamily="18" charset="0"/>
              </a:rPr>
              <a:t>Discussion</a:t>
            </a:r>
            <a:endParaRPr lang="en-US" sz="3600" b="1" dirty="0">
              <a:cs typeface="Times New Roman" pitchFamily="18" charset="0"/>
            </a:endParaRPr>
          </a:p>
          <a:p>
            <a:r>
              <a:rPr lang="en-US" sz="3600" dirty="0"/>
              <a:t>	Previous </a:t>
            </a:r>
            <a:r>
              <a:rPr lang="en-US" sz="3600" dirty="0" smtClean="0"/>
              <a:t>research suggests that there are differences between liberals and conservatives on the moral </a:t>
            </a:r>
            <a:r>
              <a:rPr lang="en-US" sz="3600" dirty="0"/>
              <a:t>foundations </a:t>
            </a:r>
            <a:r>
              <a:rPr lang="en-US" sz="3600" dirty="0" smtClean="0"/>
              <a:t>(Graham et al., 2009</a:t>
            </a:r>
            <a:r>
              <a:rPr lang="en-US" sz="3600" dirty="0"/>
              <a:t>). Our data provide evidence that differences exist among Trump, Clinton, and Johnson voters regarding </a:t>
            </a:r>
            <a:r>
              <a:rPr lang="en-US" sz="3600" dirty="0" smtClean="0"/>
              <a:t>those </a:t>
            </a:r>
            <a:r>
              <a:rPr lang="en-US" sz="3600" dirty="0"/>
              <a:t>moral foundations. Our study supports our original hypothesis that Clinton voters would score slightly higher than Trump voters on the two individualizing moral foundations, Care/Harm and Fairness/Cheating, though the effect </a:t>
            </a:r>
            <a:r>
              <a:rPr lang="en-US" sz="3600" dirty="0" smtClean="0"/>
              <a:t>sizes were small </a:t>
            </a:r>
            <a:r>
              <a:rPr lang="en-US" sz="3600" dirty="0"/>
              <a:t>to medium in size, accounting for about 3.0</a:t>
            </a:r>
            <a:r>
              <a:rPr lang="en-US" sz="3600" dirty="0" smtClean="0"/>
              <a:t>% and  </a:t>
            </a:r>
            <a:r>
              <a:rPr lang="en-US" sz="3600" dirty="0"/>
              <a:t>8.1% of the variability among voters, respectively. Contrary to our hypothesis, Clinton voters did not score statistically significantly higher than Johnson voters on the two individualizing foundations. </a:t>
            </a:r>
          </a:p>
          <a:p>
            <a:r>
              <a:rPr lang="en-US" sz="3600" dirty="0" smtClean="0"/>
              <a:t>	Also, </a:t>
            </a:r>
            <a:r>
              <a:rPr lang="en-US" sz="3600" dirty="0"/>
              <a:t>in line with our hypothesis, Trump voters scored higher than both Clinton and Johnson voters on the three binding moral foundations, Loyalty/Betrayal, Authority/Subversion, and Sanctity/Degradation</a:t>
            </a:r>
            <a:r>
              <a:rPr lang="en-US" sz="3600" dirty="0" smtClean="0"/>
              <a:t>. These effect sizes were larger, accounting for 11.2%, 19.7%, and 18.4% of the variability among voters, respectively. </a:t>
            </a:r>
            <a:endParaRPr lang="en-US" sz="3600" dirty="0"/>
          </a:p>
          <a:p>
            <a:r>
              <a:rPr lang="en-US" sz="3600" dirty="0" smtClean="0"/>
              <a:t>	Regarding </a:t>
            </a:r>
            <a:r>
              <a:rPr lang="en-US" sz="3600" dirty="0"/>
              <a:t>the Liberty foundation, Trump and Johnson voters scored higher than Clinton voters on Economic and Governmental </a:t>
            </a:r>
            <a:r>
              <a:rPr lang="en-US" sz="3600" dirty="0" smtClean="0"/>
              <a:t>Liberty; this </a:t>
            </a:r>
            <a:r>
              <a:rPr lang="en-US" sz="3600" dirty="0"/>
              <a:t>effect size was large, accounting for 22.6% of the variability among voters</a:t>
            </a:r>
            <a:r>
              <a:rPr lang="en-US" sz="3600" dirty="0" smtClean="0"/>
              <a:t>.  Johnson voters also </a:t>
            </a:r>
            <a:r>
              <a:rPr lang="en-US" sz="3600" dirty="0"/>
              <a:t>scored higher than Trump voters on Lifestyle </a:t>
            </a:r>
            <a:r>
              <a:rPr lang="en-US" sz="3600" dirty="0" smtClean="0"/>
              <a:t>Liberty, but this effect size was small, accounting for only 0.9% of the variability among voters. No statistically </a:t>
            </a:r>
            <a:r>
              <a:rPr lang="en-US" sz="3600" dirty="0"/>
              <a:t>significant differences were detected between Johnson and Clinton voters and Clinton and Trump voters on Lifestyle Liberty. </a:t>
            </a:r>
          </a:p>
          <a:p>
            <a:r>
              <a:rPr lang="en-US" sz="3600" dirty="0" smtClean="0"/>
              <a:t>	Our </a:t>
            </a:r>
            <a:r>
              <a:rPr lang="en-US" sz="3600" dirty="0"/>
              <a:t>study aligns with previous </a:t>
            </a:r>
            <a:r>
              <a:rPr lang="en-US" sz="3600" dirty="0" smtClean="0"/>
              <a:t>research, supporting the </a:t>
            </a:r>
            <a:r>
              <a:rPr lang="en-US" sz="3600" dirty="0"/>
              <a:t>notion </a:t>
            </a:r>
            <a:r>
              <a:rPr lang="en-US" sz="3600" dirty="0" smtClean="0"/>
              <a:t>that people with </a:t>
            </a:r>
            <a:r>
              <a:rPr lang="en-US" sz="3600" dirty="0"/>
              <a:t>different </a:t>
            </a:r>
            <a:r>
              <a:rPr lang="en-US" sz="3600" dirty="0" smtClean="0"/>
              <a:t>political </a:t>
            </a:r>
            <a:r>
              <a:rPr lang="en-US" sz="3600" dirty="0"/>
              <a:t>orientations </a:t>
            </a:r>
            <a:r>
              <a:rPr lang="en-US" sz="3600" dirty="0" smtClean="0"/>
              <a:t>value certain </a:t>
            </a:r>
            <a:r>
              <a:rPr lang="en-US" sz="3600" dirty="0"/>
              <a:t>moral foundations more than others. The </a:t>
            </a:r>
            <a:r>
              <a:rPr lang="en-US" sz="3600" dirty="0" smtClean="0"/>
              <a:t>voters</a:t>
            </a:r>
            <a:r>
              <a:rPr lang="en-US" sz="3600" dirty="0"/>
              <a:t>’ candidate preferences in the 2016 presidential election </a:t>
            </a:r>
            <a:r>
              <a:rPr lang="en-US" sz="3600" dirty="0" smtClean="0"/>
              <a:t>matched their </a:t>
            </a:r>
            <a:r>
              <a:rPr lang="en-US" sz="3600" dirty="0"/>
              <a:t>own political orientations, which corresponded with the moral foundations associated with each political orientation, as first explained by </a:t>
            </a:r>
            <a:r>
              <a:rPr lang="en-US" sz="3600" dirty="0" smtClean="0"/>
              <a:t>Graham et al. (2009). </a:t>
            </a:r>
            <a:endParaRPr lang="en-US" sz="3600" dirty="0"/>
          </a:p>
          <a:p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>	</a:t>
            </a:r>
            <a:r>
              <a:rPr lang="en-US" sz="3600" dirty="0" smtClean="0"/>
              <a:t>  </a:t>
            </a:r>
            <a:endParaRPr lang="en-US" sz="3600" dirty="0"/>
          </a:p>
          <a:p>
            <a:r>
              <a:rPr lang="en-US" sz="1600" b="1" dirty="0"/>
              <a:t> </a:t>
            </a:r>
          </a:p>
          <a:p>
            <a:endParaRPr lang="en-US" dirty="0" smtClean="0"/>
          </a:p>
        </p:txBody>
      </p:sp>
      <p:sp>
        <p:nvSpPr>
          <p:cNvPr id="35" name="TextBox 34"/>
          <p:cNvSpPr txBox="1"/>
          <p:nvPr/>
        </p:nvSpPr>
        <p:spPr>
          <a:xfrm>
            <a:off x="37490400" y="14706600"/>
            <a:ext cx="129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065" name="Rectangle 17"/>
          <p:cNvSpPr>
            <a:spLocks noChangeArrowheads="1"/>
          </p:cNvSpPr>
          <p:nvPr/>
        </p:nvSpPr>
        <p:spPr bwMode="auto">
          <a:xfrm>
            <a:off x="0" y="0"/>
            <a:ext cx="5120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5120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691816"/>
            <a:ext cx="4755984" cy="358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8" name="Chart 27"/>
          <p:cNvGraphicFramePr/>
          <p:nvPr>
            <p:extLst>
              <p:ext uri="{D42A27DB-BD31-4B8C-83A1-F6EECF244321}">
                <p14:modId xmlns:p14="http://schemas.microsoft.com/office/powerpoint/2010/main" val="1293186905"/>
              </p:ext>
            </p:extLst>
          </p:nvPr>
        </p:nvGraphicFramePr>
        <p:xfrm>
          <a:off x="685800" y="25767180"/>
          <a:ext cx="31592252" cy="111208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9" name="Rectangle 28"/>
          <p:cNvSpPr/>
          <p:nvPr/>
        </p:nvSpPr>
        <p:spPr>
          <a:xfrm>
            <a:off x="2636520" y="36652647"/>
            <a:ext cx="1892808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i="1" dirty="0"/>
              <a:t>Figure </a:t>
            </a:r>
            <a:r>
              <a:rPr lang="en-US" sz="3000" i="1" dirty="0" smtClean="0"/>
              <a:t>1</a:t>
            </a:r>
            <a:r>
              <a:rPr lang="en-US" sz="3000" dirty="0" smtClean="0"/>
              <a:t>.  Average moral foundation ratings </a:t>
            </a:r>
            <a:r>
              <a:rPr lang="en-US" sz="3000" dirty="0" smtClean="0"/>
              <a:t>of Trump </a:t>
            </a:r>
            <a:r>
              <a:rPr lang="en-US" sz="3000" dirty="0" smtClean="0"/>
              <a:t>voters, Clinton voters, and Johnson </a:t>
            </a:r>
            <a:r>
              <a:rPr lang="en-US" sz="3000" dirty="0"/>
              <a:t>v</a:t>
            </a:r>
            <a:r>
              <a:rPr lang="en-US" sz="3000" dirty="0" smtClean="0"/>
              <a:t>oters</a:t>
            </a:r>
            <a:r>
              <a:rPr lang="en-US" sz="3000" dirty="0"/>
              <a:t>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 Box 2"/>
              <p:cNvSpPr txBox="1">
                <a:spLocks noChangeArrowheads="1"/>
              </p:cNvSpPr>
              <p:nvPr/>
            </p:nvSpPr>
            <p:spPr bwMode="auto">
              <a:xfrm>
                <a:off x="2625634" y="20737875"/>
                <a:ext cx="13167360" cy="618630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3600" b="1" dirty="0" smtClean="0">
                    <a:cs typeface="Times New Roman" pitchFamily="18" charset="0"/>
                  </a:rPr>
                  <a:t>Method</a:t>
                </a:r>
              </a:p>
              <a:p>
                <a:r>
                  <a:rPr lang="en-US" sz="3600" b="1" dirty="0" smtClean="0">
                    <a:cs typeface="Times New Roman" pitchFamily="18" charset="0"/>
                  </a:rPr>
                  <a:t>Participants</a:t>
                </a:r>
                <a:endParaRPr lang="en-US" sz="3600" b="1" dirty="0"/>
              </a:p>
              <a:p>
                <a:r>
                  <a:rPr lang="en-US" sz="3600" b="1" dirty="0"/>
                  <a:t>    </a:t>
                </a:r>
                <a:r>
                  <a:rPr lang="en-US" sz="3600" dirty="0" smtClean="0"/>
                  <a:t>Data from 1,216 participants were </a:t>
                </a:r>
                <a:r>
                  <a:rPr lang="en-US" sz="3600" dirty="0"/>
                  <a:t>collected online with Amazon Mechanical Turk (</a:t>
                </a:r>
                <a:r>
                  <a:rPr lang="en-US" sz="3600" dirty="0" err="1"/>
                  <a:t>MTurk</a:t>
                </a:r>
                <a:r>
                  <a:rPr lang="en-US" sz="3600" dirty="0"/>
                  <a:t>). </a:t>
                </a:r>
                <a:r>
                  <a:rPr lang="en-US" sz="3600" dirty="0" smtClean="0"/>
                  <a:t> Participants</a:t>
                </a:r>
                <a:r>
                  <a:rPr lang="en-US" sz="3600" dirty="0" smtClean="0"/>
                  <a:t>, </a:t>
                </a:r>
                <a:r>
                  <a:rPr lang="en-US" sz="3600" dirty="0"/>
                  <a:t>aged 18 and older and United States </a:t>
                </a:r>
                <a:r>
                  <a:rPr lang="en-US" sz="3600" dirty="0" smtClean="0"/>
                  <a:t>citizens, </a:t>
                </a:r>
                <a:r>
                  <a:rPr lang="en-US" sz="3600" dirty="0"/>
                  <a:t>were offered $0.60 for completion of the survey. </a:t>
                </a:r>
                <a:r>
                  <a:rPr lang="en-US" sz="3600" dirty="0" smtClean="0"/>
                  <a:t>Subjects who </a:t>
                </a:r>
                <a:r>
                  <a:rPr lang="en-US" sz="3600" dirty="0"/>
                  <a:t>failed one or more </a:t>
                </a:r>
                <a:r>
                  <a:rPr lang="en-US" sz="3600" dirty="0" smtClean="0"/>
                  <a:t>attention checks and those who did not vote </a:t>
                </a:r>
                <a:r>
                  <a:rPr lang="en-US" sz="3600" dirty="0"/>
                  <a:t>were removed from the </a:t>
                </a:r>
                <a:r>
                  <a:rPr lang="en-US" sz="3600" dirty="0" smtClean="0"/>
                  <a:t>analysis. The final sample consisted of 766 total participants, 232 males and 534 females, with an age range of 18 to 81 (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360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sz="3600" b="0" i="1" smtClean="0">
                            <a:latin typeface="Cambria Math"/>
                          </a:rPr>
                          <m:t>𝑋</m:t>
                        </m:r>
                      </m:e>
                    </m:acc>
                    <m:r>
                      <a:rPr lang="en-US" sz="3600" i="1">
                        <a:latin typeface="Cambria Math"/>
                      </a:rPr>
                      <m:t> </m:t>
                    </m:r>
                  </m:oMath>
                </a14:m>
                <a:r>
                  <a:rPr lang="en-US" sz="3600" dirty="0" smtClean="0"/>
                  <a:t>=38.81). There were 279 participants who voted for Trump, 447 who voted for Clinton, and 40 who voted for Johnson.</a:t>
                </a:r>
              </a:p>
              <a:p>
                <a:endParaRPr lang="en-US" sz="3600" dirty="0" smtClean="0"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24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625634" y="20737875"/>
                <a:ext cx="13167360" cy="6186309"/>
              </a:xfrm>
              <a:prstGeom prst="rect">
                <a:avLst/>
              </a:prstGeom>
              <a:blipFill rotWithShape="1">
                <a:blip r:embed="rId5"/>
                <a:stretch>
                  <a:fillRect l="-1435" t="-1576" r="-1898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18135600" y="5546008"/>
            <a:ext cx="13182600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Materials and Procedure</a:t>
            </a:r>
            <a:endParaRPr lang="en-US" sz="3600" b="1" dirty="0"/>
          </a:p>
          <a:p>
            <a:r>
              <a:rPr lang="en-US" sz="3600" dirty="0"/>
              <a:t>	As part of a larger study, participants completed the Moral Foundations Questionnaire (MFQ; </a:t>
            </a:r>
            <a:r>
              <a:rPr lang="en-US" sz="3600" dirty="0" smtClean="0"/>
              <a:t>Graham, </a:t>
            </a:r>
            <a:r>
              <a:rPr lang="en-US" sz="3600" dirty="0" err="1" smtClean="0"/>
              <a:t>Nosek</a:t>
            </a:r>
            <a:r>
              <a:rPr lang="en-US" sz="3600" dirty="0" smtClean="0"/>
              <a:t>, </a:t>
            </a:r>
            <a:r>
              <a:rPr lang="en-US" sz="3600" dirty="0" err="1" smtClean="0"/>
              <a:t>Haidt</a:t>
            </a:r>
            <a:r>
              <a:rPr lang="en-US" sz="3600" dirty="0" smtClean="0"/>
              <a:t>, </a:t>
            </a:r>
            <a:r>
              <a:rPr lang="en-US" sz="3600" dirty="0" err="1" smtClean="0"/>
              <a:t>Iyer</a:t>
            </a:r>
            <a:r>
              <a:rPr lang="en-US" sz="3600" dirty="0" smtClean="0"/>
              <a:t>, </a:t>
            </a:r>
            <a:r>
              <a:rPr lang="en-US" sz="3600" dirty="0" err="1" smtClean="0"/>
              <a:t>Koveva</a:t>
            </a:r>
            <a:r>
              <a:rPr lang="en-US" sz="3600" dirty="0" smtClean="0"/>
              <a:t>, &amp; Ditto, 2011</a:t>
            </a:r>
            <a:r>
              <a:rPr lang="en-US" sz="3600" dirty="0"/>
              <a:t>), a 32-item measure that taps the five moral foundations discussed above, and the Liberty Scale, an 11-item scale that has been proposed as a possible sixth moral foundation. The Liberty scale measure two types of </a:t>
            </a:r>
            <a:r>
              <a:rPr lang="en-US" sz="3600" dirty="0" smtClean="0"/>
              <a:t>Liberty</a:t>
            </a:r>
            <a:r>
              <a:rPr lang="en-US" sz="3600" dirty="0"/>
              <a:t>, including </a:t>
            </a:r>
            <a:r>
              <a:rPr lang="en-US" sz="3600" dirty="0" smtClean="0"/>
              <a:t>Economic</a:t>
            </a:r>
            <a:r>
              <a:rPr lang="en-US" sz="3600" dirty="0" smtClean="0"/>
              <a:t>/ Governmental </a:t>
            </a:r>
            <a:r>
              <a:rPr lang="en-US" sz="3600" dirty="0" smtClean="0"/>
              <a:t>Liberty </a:t>
            </a:r>
            <a:r>
              <a:rPr lang="en-US" sz="3600" dirty="0"/>
              <a:t>and </a:t>
            </a:r>
            <a:r>
              <a:rPr lang="en-US" sz="3600" dirty="0" smtClean="0"/>
              <a:t>Lifestyle </a:t>
            </a:r>
            <a:r>
              <a:rPr lang="en-US" sz="3600" dirty="0"/>
              <a:t>L</a:t>
            </a:r>
            <a:r>
              <a:rPr lang="en-US" sz="3600" dirty="0" smtClean="0"/>
              <a:t>iberty </a:t>
            </a:r>
            <a:r>
              <a:rPr lang="en-US" sz="3600" dirty="0"/>
              <a:t>(</a:t>
            </a:r>
            <a:r>
              <a:rPr lang="en-US" sz="3600" dirty="0" err="1"/>
              <a:t>Iyer</a:t>
            </a:r>
            <a:r>
              <a:rPr lang="en-US" sz="3600" dirty="0"/>
              <a:t>, </a:t>
            </a:r>
            <a:r>
              <a:rPr lang="en-US" sz="3600" dirty="0" smtClean="0"/>
              <a:t>et al., 2012).  Subjects </a:t>
            </a:r>
            <a:r>
              <a:rPr lang="en-US" sz="3600" dirty="0"/>
              <a:t>also answered a series of demographic </a:t>
            </a:r>
            <a:r>
              <a:rPr lang="en-US" sz="3600" dirty="0" smtClean="0"/>
              <a:t>questions. </a:t>
            </a:r>
            <a:endParaRPr lang="en-US" sz="3600" dirty="0"/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4753343" y="29019788"/>
            <a:ext cx="13200958" cy="81868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cs typeface="Times New Roman" pitchFamily="18" charset="0"/>
              </a:rPr>
              <a:t>References</a:t>
            </a:r>
          </a:p>
          <a:p>
            <a:endParaRPr lang="en-US" sz="1800" dirty="0"/>
          </a:p>
          <a:p>
            <a:r>
              <a:rPr lang="en-US" dirty="0"/>
              <a:t>Graham</a:t>
            </a:r>
            <a:r>
              <a:rPr lang="en-US" dirty="0" smtClean="0"/>
              <a:t>, </a:t>
            </a:r>
            <a:r>
              <a:rPr lang="en-US" dirty="0"/>
              <a:t>J. </a:t>
            </a:r>
            <a:r>
              <a:rPr lang="en-US" dirty="0" err="1"/>
              <a:t>Haidt</a:t>
            </a:r>
            <a:r>
              <a:rPr lang="en-US" dirty="0"/>
              <a:t>, J., &amp; </a:t>
            </a:r>
            <a:r>
              <a:rPr lang="en-US" dirty="0" err="1"/>
              <a:t>Nosek</a:t>
            </a:r>
            <a:r>
              <a:rPr lang="en-US" dirty="0"/>
              <a:t>, B.  (2009).  Liberals and conservatives rely on </a:t>
            </a:r>
            <a:r>
              <a:rPr lang="en-US" dirty="0" smtClean="0"/>
              <a:t>	different sets </a:t>
            </a:r>
            <a:r>
              <a:rPr lang="en-US" dirty="0"/>
              <a:t>of moral foundations.  </a:t>
            </a:r>
            <a:r>
              <a:rPr lang="en-US" i="1" dirty="0"/>
              <a:t>Journal of Personality and Social </a:t>
            </a:r>
            <a:r>
              <a:rPr lang="en-US" i="1" dirty="0" smtClean="0"/>
              <a:t>	Psychology</a:t>
            </a:r>
            <a:r>
              <a:rPr lang="en-US" i="1" dirty="0"/>
              <a:t>, 96</a:t>
            </a:r>
            <a:r>
              <a:rPr lang="en-US" dirty="0"/>
              <a:t>, 1029-	1046.  </a:t>
            </a:r>
          </a:p>
          <a:p>
            <a:r>
              <a:rPr lang="en-US" dirty="0"/>
              <a:t>Graham, J. </a:t>
            </a:r>
            <a:r>
              <a:rPr lang="en-US" dirty="0" err="1"/>
              <a:t>Nosek</a:t>
            </a:r>
            <a:r>
              <a:rPr lang="en-US" dirty="0"/>
              <a:t>, B.A., </a:t>
            </a:r>
            <a:r>
              <a:rPr lang="en-US" dirty="0" err="1"/>
              <a:t>Haidt</a:t>
            </a:r>
            <a:r>
              <a:rPr lang="en-US" dirty="0"/>
              <a:t>, J., </a:t>
            </a:r>
            <a:r>
              <a:rPr lang="en-US" dirty="0" err="1"/>
              <a:t>Iyer</a:t>
            </a:r>
            <a:r>
              <a:rPr lang="en-US" dirty="0"/>
              <a:t>, R., </a:t>
            </a:r>
            <a:r>
              <a:rPr lang="en-US" dirty="0" err="1"/>
              <a:t>Koleva</a:t>
            </a:r>
            <a:r>
              <a:rPr lang="en-US" dirty="0"/>
              <a:t>, S., &amp; Ditto, P.H. (2011). </a:t>
            </a:r>
            <a:r>
              <a:rPr lang="en-US" dirty="0" smtClean="0"/>
              <a:t>	Mapping </a:t>
            </a:r>
            <a:r>
              <a:rPr lang="en-US" dirty="0"/>
              <a:t>the </a:t>
            </a:r>
            <a:r>
              <a:rPr lang="en-US" dirty="0" smtClean="0"/>
              <a:t>moral </a:t>
            </a:r>
            <a:r>
              <a:rPr lang="en-US" dirty="0"/>
              <a:t>domain. </a:t>
            </a:r>
            <a:r>
              <a:rPr lang="en-US" i="1" dirty="0"/>
              <a:t>Journal of Personality And Social </a:t>
            </a:r>
            <a:r>
              <a:rPr lang="en-US" i="1" dirty="0" smtClean="0"/>
              <a:t>	Psychology</a:t>
            </a:r>
            <a:r>
              <a:rPr lang="en-US" dirty="0"/>
              <a:t>, 101(2), 366-385. </a:t>
            </a:r>
            <a:r>
              <a:rPr lang="en-US" dirty="0" smtClean="0"/>
              <a:t> doi:10.1037/a0021847</a:t>
            </a:r>
            <a:endParaRPr lang="en-US" dirty="0"/>
          </a:p>
          <a:p>
            <a:r>
              <a:rPr lang="en-US" dirty="0" err="1"/>
              <a:t>Haidt</a:t>
            </a:r>
            <a:r>
              <a:rPr lang="en-US" dirty="0"/>
              <a:t>, J. (2012). </a:t>
            </a:r>
            <a:r>
              <a:rPr lang="en-US" i="1" dirty="0"/>
              <a:t>The Righteous Mind: Why Good People Are Divided by </a:t>
            </a:r>
            <a:r>
              <a:rPr lang="en-US" i="1" dirty="0" smtClean="0"/>
              <a:t>	Politics </a:t>
            </a:r>
            <a:r>
              <a:rPr lang="en-US" i="1" dirty="0"/>
              <a:t>and </a:t>
            </a:r>
            <a:r>
              <a:rPr lang="en-US" i="1" dirty="0" smtClean="0"/>
              <a:t> Religion</a:t>
            </a:r>
            <a:r>
              <a:rPr lang="en-US" i="1" dirty="0"/>
              <a:t>.</a:t>
            </a:r>
            <a:r>
              <a:rPr lang="en-US" dirty="0"/>
              <a:t> New York, NY US: Pantheon/Random House.</a:t>
            </a:r>
          </a:p>
          <a:p>
            <a:r>
              <a:rPr lang="en-US" dirty="0" err="1"/>
              <a:t>Iyer</a:t>
            </a:r>
            <a:r>
              <a:rPr lang="en-US" dirty="0"/>
              <a:t>, R., </a:t>
            </a:r>
            <a:r>
              <a:rPr lang="en-US" dirty="0" err="1"/>
              <a:t>Keleva</a:t>
            </a:r>
            <a:r>
              <a:rPr lang="en-US" dirty="0"/>
              <a:t>, S., Ditto, P.H., Graham, J., </a:t>
            </a:r>
            <a:r>
              <a:rPr lang="en-US" dirty="0" err="1"/>
              <a:t>Nosek</a:t>
            </a:r>
            <a:r>
              <a:rPr lang="en-US" dirty="0"/>
              <a:t>, B.A., &amp; </a:t>
            </a:r>
            <a:r>
              <a:rPr lang="en-US" dirty="0" err="1"/>
              <a:t>Haidt</a:t>
            </a:r>
            <a:r>
              <a:rPr lang="en-US" dirty="0"/>
              <a:t>, J. (2012).  	</a:t>
            </a:r>
            <a:r>
              <a:rPr lang="en-US" dirty="0" smtClean="0"/>
              <a:t>Understanding libertarian </a:t>
            </a:r>
            <a:r>
              <a:rPr lang="en-US" dirty="0"/>
              <a:t>m</a:t>
            </a:r>
            <a:r>
              <a:rPr lang="en-US" dirty="0" smtClean="0"/>
              <a:t>orality</a:t>
            </a:r>
            <a:r>
              <a:rPr lang="en-US" dirty="0"/>
              <a:t>: The </a:t>
            </a:r>
            <a:r>
              <a:rPr lang="en-US" dirty="0" smtClean="0"/>
              <a:t>psychological </a:t>
            </a:r>
            <a:r>
              <a:rPr lang="en-US" dirty="0"/>
              <a:t>d</a:t>
            </a:r>
            <a:r>
              <a:rPr lang="en-US" dirty="0" smtClean="0"/>
              <a:t>ispositions </a:t>
            </a:r>
            <a:r>
              <a:rPr lang="en-US" dirty="0"/>
              <a:t>of </a:t>
            </a:r>
            <a:r>
              <a:rPr lang="en-US" dirty="0" smtClean="0"/>
              <a:t>	self-identified libertarians</a:t>
            </a:r>
            <a:r>
              <a:rPr lang="en-US" dirty="0"/>
              <a:t>.  </a:t>
            </a:r>
            <a:r>
              <a:rPr lang="en-US" i="1" dirty="0" err="1" smtClean="0"/>
              <a:t>PLoS</a:t>
            </a:r>
            <a:r>
              <a:rPr lang="en-US" i="1" dirty="0" smtClean="0"/>
              <a:t> ONE </a:t>
            </a:r>
            <a:r>
              <a:rPr lang="en-US" dirty="0"/>
              <a:t>7(8): e42366. 	doi:10.1371/journal.pone.0042366.</a:t>
            </a:r>
          </a:p>
          <a:p>
            <a:endParaRPr lang="en-US" dirty="0"/>
          </a:p>
          <a:p>
            <a:endParaRPr lang="en-US" sz="2800" dirty="0"/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4671000" y="5546008"/>
            <a:ext cx="14154842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The ANOVA for Economic and Governmental Liberty was statistically significant (</a:t>
            </a:r>
            <a:r>
              <a:rPr lang="en-US" sz="3600" i="1" dirty="0"/>
              <a:t>F</a:t>
            </a:r>
            <a:r>
              <a:rPr lang="en-US" sz="3600" dirty="0"/>
              <a:t>(2, 763)=111.48,</a:t>
            </a:r>
            <a:r>
              <a:rPr lang="en-US" sz="3600" i="1" dirty="0"/>
              <a:t> p</a:t>
            </a:r>
            <a:r>
              <a:rPr lang="en-US" sz="3600" dirty="0"/>
              <a:t>&lt;.001, η</a:t>
            </a:r>
            <a:r>
              <a:rPr lang="en-US" sz="3600" baseline="30000" dirty="0"/>
              <a:t>2</a:t>
            </a:r>
            <a:r>
              <a:rPr lang="en-US" sz="3600" dirty="0"/>
              <a:t>=.226). A Tukey HSD </a:t>
            </a:r>
            <a:r>
              <a:rPr lang="en-US" sz="3600" i="1" dirty="0"/>
              <a:t>post hoc</a:t>
            </a:r>
            <a:r>
              <a:rPr lang="en-US" sz="3600" dirty="0"/>
              <a:t> test found that Trump and Johnson voters scored higher on Economic and Governmental Liberty than Clinton voters. </a:t>
            </a:r>
          </a:p>
          <a:p>
            <a:r>
              <a:rPr lang="en-US" sz="3600" dirty="0"/>
              <a:t>	Lastly, the ANOVA for Lifestyle Liberty was statistically significant (</a:t>
            </a:r>
            <a:r>
              <a:rPr lang="en-US" sz="3600" i="1" dirty="0"/>
              <a:t>F</a:t>
            </a:r>
            <a:r>
              <a:rPr lang="en-US" sz="3600" dirty="0"/>
              <a:t>(2, 763)=3.511, </a:t>
            </a:r>
            <a:r>
              <a:rPr lang="en-US" sz="3600" i="1" dirty="0"/>
              <a:t>p</a:t>
            </a:r>
            <a:r>
              <a:rPr lang="en-US" sz="3600" dirty="0"/>
              <a:t>=.030, η</a:t>
            </a:r>
            <a:r>
              <a:rPr lang="en-US" sz="3600" baseline="30000" dirty="0"/>
              <a:t>2</a:t>
            </a:r>
            <a:r>
              <a:rPr lang="en-US" sz="3600" dirty="0"/>
              <a:t>=.009). A Tukey HSD </a:t>
            </a:r>
            <a:r>
              <a:rPr lang="en-US" sz="3600" i="1" dirty="0"/>
              <a:t>post hoc</a:t>
            </a:r>
            <a:r>
              <a:rPr lang="en-US" sz="3600" dirty="0"/>
              <a:t> test found that Johnson voters scored higher on Lifestyle Liberty than Trump voters. No statistically significant differences were found between Johnson and Clinton voters and Trump and Clinton voters. </a:t>
            </a:r>
          </a:p>
          <a:p>
            <a:endParaRPr lang="en-US" dirty="0"/>
          </a:p>
        </p:txBody>
      </p:sp>
      <p:sp>
        <p:nvSpPr>
          <p:cNvPr id="18" name="TextBox 1"/>
          <p:cNvSpPr txBox="1"/>
          <p:nvPr/>
        </p:nvSpPr>
        <p:spPr>
          <a:xfrm>
            <a:off x="45110400" y="536918"/>
            <a:ext cx="5029200" cy="3919598"/>
          </a:xfrm>
          <a:prstGeom prst="rect">
            <a:avLst/>
          </a:prstGeom>
          <a:noFill/>
        </p:spPr>
        <p:txBody>
          <a:bodyPr wrap="square" numCol="1" rtlCol="0">
            <a:prstTxWarp prst="textButtonPour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800" b="1" kern="1200" dirty="0">
                <a:solidFill>
                  <a:srgbClr val="3366CC"/>
                </a:solidFill>
                <a:effectLst/>
                <a:latin typeface="Times New Roman"/>
                <a:ea typeface="Times New Roman"/>
              </a:rPr>
              <a:t>Luther Psychology</a:t>
            </a:r>
            <a:endParaRPr lang="en-US" sz="1200" b="1" dirty="0">
              <a:solidFill>
                <a:srgbClr val="3366CC"/>
              </a:solidFill>
              <a:effectLst/>
              <a:latin typeface="Times New Roman"/>
              <a:ea typeface="Times New Roman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800" b="1" kern="1200" dirty="0">
                <a:solidFill>
                  <a:srgbClr val="3366CC"/>
                </a:solidFill>
                <a:effectLst/>
                <a:latin typeface="Times New Roman"/>
                <a:ea typeface="Times New Roman"/>
              </a:rPr>
              <a:t>Ѱ</a:t>
            </a:r>
            <a:endParaRPr lang="en-US" sz="1200" b="1" dirty="0">
              <a:solidFill>
                <a:srgbClr val="3366CC"/>
              </a:solidFill>
              <a:effectLst/>
              <a:latin typeface="Times New Roman"/>
              <a:ea typeface="Times New Roman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800" b="1" kern="1200" dirty="0">
                <a:solidFill>
                  <a:srgbClr val="3366CC"/>
                </a:solidFill>
                <a:effectLst/>
                <a:latin typeface="Times New Roman"/>
                <a:ea typeface="Times New Roman"/>
              </a:rPr>
              <a:t>Soli Deo Gloria</a:t>
            </a:r>
            <a:endParaRPr lang="en-US" sz="1200" b="1" dirty="0">
              <a:solidFill>
                <a:srgbClr val="3366CC"/>
              </a:solidFill>
              <a:effectLst/>
              <a:latin typeface="Times New Roman"/>
              <a:ea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14949</TotalTime>
  <Words>140</Words>
  <Application>Microsoft Office PowerPoint</Application>
  <PresentationFormat>Custom</PresentationFormat>
  <Paragraphs>41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njusdavi</dc:creator>
  <cp:lastModifiedBy>njusdavi</cp:lastModifiedBy>
  <cp:revision>305</cp:revision>
  <cp:lastPrinted>2017-11-01T19:30:00Z</cp:lastPrinted>
  <dcterms:created xsi:type="dcterms:W3CDTF">2006-04-27T18:03:09Z</dcterms:created>
  <dcterms:modified xsi:type="dcterms:W3CDTF">2018-04-08T17:13:38Z</dcterms:modified>
</cp:coreProperties>
</file>